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</p:sldMasterIdLst>
  <p:notesMasterIdLst>
    <p:notesMasterId r:id="rId45"/>
  </p:notesMasterIdLst>
  <p:sldIdLst>
    <p:sldId id="257" r:id="rId3"/>
    <p:sldId id="290" r:id="rId4"/>
    <p:sldId id="341" r:id="rId5"/>
    <p:sldId id="342" r:id="rId6"/>
    <p:sldId id="343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1" r:id="rId15"/>
    <p:sldId id="285" r:id="rId16"/>
    <p:sldId id="344" r:id="rId17"/>
    <p:sldId id="315" r:id="rId18"/>
    <p:sldId id="283" r:id="rId19"/>
    <p:sldId id="284" r:id="rId20"/>
    <p:sldId id="337" r:id="rId21"/>
    <p:sldId id="327" r:id="rId22"/>
    <p:sldId id="338" r:id="rId23"/>
    <p:sldId id="345" r:id="rId24"/>
    <p:sldId id="339" r:id="rId25"/>
    <p:sldId id="340" r:id="rId26"/>
    <p:sldId id="303" r:id="rId27"/>
    <p:sldId id="336" r:id="rId28"/>
    <p:sldId id="335" r:id="rId29"/>
    <p:sldId id="304" r:id="rId30"/>
    <p:sldId id="264" r:id="rId31"/>
    <p:sldId id="319" r:id="rId32"/>
    <p:sldId id="316" r:id="rId33"/>
    <p:sldId id="349" r:id="rId34"/>
    <p:sldId id="333" r:id="rId35"/>
    <p:sldId id="320" r:id="rId36"/>
    <p:sldId id="331" r:id="rId37"/>
    <p:sldId id="346" r:id="rId38"/>
    <p:sldId id="334" r:id="rId39"/>
    <p:sldId id="347" r:id="rId40"/>
    <p:sldId id="348" r:id="rId41"/>
    <p:sldId id="312" r:id="rId42"/>
    <p:sldId id="313" r:id="rId43"/>
    <p:sldId id="281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C09B19E-0F4D-E745-A02D-B3B31D88E2D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684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5698F-4D05-0A48-B2DF-3554C5A34EF7}" type="slidenum">
              <a:rPr lang="es-ES"/>
              <a:pPr>
                <a:defRPr/>
              </a:pPr>
              <a:t>21</a:t>
            </a:fld>
            <a:endParaRPr lang="es-ES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138CFB4-F9F0-CC43-9809-67517A58A7D3}" type="slidenum">
              <a:rPr lang="es-ES" sz="1200">
                <a:cs typeface="Arial" charset="0"/>
              </a:rPr>
              <a:pPr algn="r" eaLnBrk="1" hangingPunct="1"/>
              <a:t>21</a:t>
            </a:fld>
            <a:endParaRPr lang="es-ES" sz="1200">
              <a:cs typeface="Arial" charset="0"/>
            </a:endParaRPr>
          </a:p>
        </p:txBody>
      </p:sp>
      <p:sp>
        <p:nvSpPr>
          <p:cNvPr id="1177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4" name="Notes Placeholder 2"/>
          <p:cNvSpPr>
            <a:spLocks noGrp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1A1EAC7-9453-8B41-97ED-B1FCC012987F}" type="slidenum">
              <a:rPr lang="en-GB" sz="1200">
                <a:cs typeface="Arial" charset="0"/>
              </a:rPr>
              <a:pPr algn="r"/>
              <a:t>21</a:t>
            </a:fld>
            <a:endParaRPr lang="en-GB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56053-65AF-6D40-BFBF-67EA289C7B59}" type="slidenum">
              <a:rPr lang="es-ES"/>
              <a:pPr>
                <a:defRPr/>
              </a:pPr>
              <a:t>24</a:t>
            </a:fld>
            <a:endParaRPr lang="es-ES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501569B-5714-E94F-B6C4-05A39B88DE3B}" type="slidenum">
              <a:rPr lang="es-ES" sz="1200">
                <a:cs typeface="Arial" charset="0"/>
              </a:rPr>
              <a:pPr algn="r" eaLnBrk="1" hangingPunct="1"/>
              <a:t>24</a:t>
            </a:fld>
            <a:endParaRPr lang="es-ES" sz="1200">
              <a:cs typeface="Arial" charset="0"/>
            </a:endParaRPr>
          </a:p>
        </p:txBody>
      </p:sp>
      <p:sp>
        <p:nvSpPr>
          <p:cNvPr id="1208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6" name="Notes Placeholder 2"/>
          <p:cNvSpPr>
            <a:spLocks noGrp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44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122C360-3F9E-3B4B-9B70-7C813679F290}" type="slidenum">
              <a:rPr lang="en-GB" sz="1200">
                <a:cs typeface="Arial" charset="0"/>
              </a:rPr>
              <a:pPr algn="r"/>
              <a:t>24</a:t>
            </a:fld>
            <a:endParaRPr lang="en-GB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ADCE5-2E35-044C-A5C0-DB2BE25EB6A2}" type="slidenum">
              <a:rPr lang="es-ES"/>
              <a:pPr>
                <a:defRPr/>
              </a:pPr>
              <a:t>28</a:t>
            </a:fld>
            <a:endParaRPr lang="es-ES"/>
          </a:p>
        </p:txBody>
      </p:sp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3588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mtClean="0">
              <a:cs typeface="+mn-cs"/>
            </a:endParaRPr>
          </a:p>
        </p:txBody>
      </p:sp>
      <p:sp>
        <p:nvSpPr>
          <p:cNvPr id="34820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4" tIns="42202" rIns="84404" bIns="42202"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FE7849D-CA4C-714D-8E18-4279F0933CC0}" type="slidenum">
              <a:rPr lang="de-DE" sz="1200">
                <a:solidFill>
                  <a:srgbClr val="000000"/>
                </a:solidFill>
                <a:latin typeface="Calibri" charset="0"/>
              </a:rPr>
              <a:pPr algn="r" eaLnBrk="1" hangingPunct="1"/>
              <a:t>28</a:t>
            </a:fld>
            <a:endParaRPr lang="de-DE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E8DBA-CBD5-4C4D-A380-465DF1FBCC15}" type="slidenum">
              <a:rPr lang="es-ES"/>
              <a:pPr>
                <a:defRPr/>
              </a:pPr>
              <a:t>41</a:t>
            </a:fld>
            <a:endParaRPr lang="es-ES"/>
          </a:p>
        </p:txBody>
      </p:sp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GB" smtClean="0">
              <a:cs typeface="+mn-cs"/>
            </a:endParaRP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0A99619-7F8C-9147-BE48-7D5DE0945FD0}" type="slidenum">
              <a:rPr lang="en-GB" sz="1200">
                <a:latin typeface="Calibri" charset="0"/>
              </a:rPr>
              <a:pPr algn="r"/>
              <a:t>41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FBFE-A29D-C54D-ADFB-1FEC0666C2A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02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9B04-D30A-7C4C-9BC0-928C46F200A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5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0995-7566-8340-9A77-4ECE5298E0B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86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C4A60-7013-F341-920A-4A71C861150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76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29EEC-D5AA-D349-AB08-E7B703E86F3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734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0DAA-432F-D344-873C-4D6EEEB2E5B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16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31AA2-F425-A444-8B53-5FE73781C57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23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9B0B6-F0B5-3642-9BA5-E4F4BCC964C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972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E0EE-E998-AB49-9004-4E2D24AF357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856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D677-58F2-7E41-95C3-E792458E2FD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69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2026F-0CA5-7040-975E-A9D4C5617D7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96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7BE00-7A57-7243-95A7-6080C0E551D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734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790E4-F585-BB44-8E30-3A13017D7F2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39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65801-E829-0A43-9D77-377F78C13AE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826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65602-1D5A-2643-9CDB-9660E3C01F1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83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F40A5-D962-A042-9F83-DA1B1EE8095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45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EA453-CF98-AB42-8689-D66345C67C2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80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1DD55-9017-4942-B298-ADDF0A0DF97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13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88C6-90A9-6249-A9AE-DE91770B0C7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33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5B7B4-EDEF-7042-8B75-AFE4F6E4AFD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08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D48EE-9E45-C842-AA7D-A2BC3A4C0C4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28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F0F8D-FE18-1B4C-8B1F-279DC7F4522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92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79F3EB3D-A1B6-364E-A3AD-0F906693983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Arial" charset="0"/>
              </a:defRPr>
            </a:lvl1pPr>
          </a:lstStyle>
          <a:p>
            <a:pPr>
              <a:defRPr/>
            </a:pPr>
            <a:fld id="{629C8932-598D-5245-82A8-7653B539D6E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wmf"/><Relationship Id="rId3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5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5" descr="hospital12octu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17439" r="14958" b="52484"/>
          <a:stretch>
            <a:fillRect/>
          </a:stretch>
        </p:blipFill>
        <p:spPr bwMode="auto">
          <a:xfrm>
            <a:off x="179388" y="115888"/>
            <a:ext cx="27368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141663"/>
            <a:ext cx="7772400" cy="1181100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s-ES" smtClean="0">
                <a:cs typeface="+mj-cs"/>
              </a:rPr>
              <a:t>Leucemia Linfocítica Crónica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9850" y="4270375"/>
            <a:ext cx="6400800" cy="1174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smtClean="0">
                <a:cs typeface="+mn-cs"/>
              </a:rPr>
              <a:t>Javier de la Serna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>
                <a:cs typeface="+mn-cs"/>
              </a:rPr>
              <a:t>Sº de Hematología Hospital 12 de Octubre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>
                <a:cs typeface="+mn-cs"/>
              </a:rPr>
              <a:t>Madrid 28 de Noviembre de 2015</a:t>
            </a:r>
          </a:p>
        </p:txBody>
      </p:sp>
      <p:pic>
        <p:nvPicPr>
          <p:cNvPr id="4100" name="Picture 6" descr="Escudo_U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15208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logo-seh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428466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ehaweb-social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44450"/>
            <a:ext cx="1644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Congreso-GEPAC-2015-ASA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810250"/>
            <a:ext cx="495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0"/>
            <a:ext cx="7192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z="4000">
                <a:latin typeface="Arial" charset="0"/>
                <a:ea typeface="ＭＳ Ｐゴシック" charset="0"/>
              </a:rPr>
              <a:t>Algunos datos de la LLC</a:t>
            </a:r>
          </a:p>
        </p:txBody>
      </p:sp>
      <p:sp>
        <p:nvSpPr>
          <p:cNvPr id="14338" name="Marcador de conteni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675188"/>
          </a:xfrm>
        </p:spPr>
        <p:txBody>
          <a:bodyPr/>
          <a:lstStyle/>
          <a:p>
            <a:pPr eaLnBrk="1" hangingPunct="1"/>
            <a:r>
              <a:rPr lang="es-ES">
                <a:latin typeface="Arial" charset="0"/>
                <a:ea typeface="ＭＳ Ｐゴシック" charset="0"/>
              </a:rPr>
              <a:t>Edad al diagnóstico 70-75 años</a:t>
            </a:r>
          </a:p>
          <a:p>
            <a:pPr eaLnBrk="1" hangingPunct="1"/>
            <a:r>
              <a:rPr lang="es-ES">
                <a:latin typeface="Arial" charset="0"/>
                <a:ea typeface="ＭＳ Ｐゴシック" charset="0"/>
              </a:rPr>
              <a:t>Frecuencia 3-5/100.000 personas al año</a:t>
            </a:r>
          </a:p>
          <a:p>
            <a:pPr eaLnBrk="1" hangingPunct="1"/>
            <a:r>
              <a:rPr lang="es-ES">
                <a:latin typeface="Arial" charset="0"/>
                <a:ea typeface="ＭＳ Ｐゴシック" charset="0"/>
              </a:rPr>
              <a:t>Hallazgo casual en ≈ 80% de casos</a:t>
            </a:r>
          </a:p>
          <a:p>
            <a:pPr eaLnBrk="1" hangingPunct="1"/>
            <a:r>
              <a:rPr lang="es-ES">
                <a:latin typeface="Arial" charset="0"/>
                <a:ea typeface="ＭＳ Ｐゴシック" charset="0"/>
              </a:rPr>
              <a:t>Evolución clínica variable</a:t>
            </a:r>
          </a:p>
          <a:p>
            <a:pPr eaLnBrk="1" hangingPunct="1"/>
            <a:r>
              <a:rPr lang="es-ES">
                <a:latin typeface="Arial" charset="0"/>
                <a:ea typeface="ＭＳ Ｐゴシック" charset="0"/>
              </a:rPr>
              <a:t>Tratar solo pacientes con síntomas de enfermedad (1/3 de pacientes nunca necesitará tratamiento)</a:t>
            </a:r>
          </a:p>
          <a:p>
            <a:pPr eaLnBrk="1" hangingPunct="1"/>
            <a:r>
              <a:rPr lang="es-ES">
                <a:latin typeface="Arial" charset="0"/>
                <a:ea typeface="ＭＳ Ｐゴシック" charset="0"/>
              </a:rPr>
              <a:t>No se considera que se pueda curar con los tratamientos disponibles</a:t>
            </a:r>
          </a:p>
          <a:p>
            <a:pPr eaLnBrk="1" hangingPunct="1"/>
            <a:endParaRPr lang="es-E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z="4000">
                <a:latin typeface="Arial" charset="0"/>
                <a:ea typeface="ＭＳ Ｐゴシック" charset="0"/>
              </a:rPr>
              <a:t>Factores Pronósticos</a:t>
            </a:r>
          </a:p>
        </p:txBody>
      </p:sp>
      <p:sp>
        <p:nvSpPr>
          <p:cNvPr id="15362" name="Marcador de conteni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s-ES">
                <a:latin typeface="Arial" charset="0"/>
                <a:ea typeface="ＭＳ Ｐゴシック" charset="0"/>
              </a:rPr>
              <a:t>Estadío clínico y Masa tumoral</a:t>
            </a:r>
          </a:p>
          <a:p>
            <a:pPr eaLnBrk="1" hangingPunct="1"/>
            <a:r>
              <a:rPr lang="es-ES">
                <a:latin typeface="Arial" charset="0"/>
                <a:ea typeface="ＭＳ Ｐゴシック" charset="0"/>
              </a:rPr>
              <a:t>Biomarcadores </a:t>
            </a:r>
          </a:p>
          <a:p>
            <a:pPr lvl="1" eaLnBrk="1" hangingPunct="1"/>
            <a:r>
              <a:rPr lang="es-ES" sz="3200">
                <a:latin typeface="Arial" charset="0"/>
                <a:ea typeface="ＭＳ Ｐゴシック" charset="0"/>
              </a:rPr>
              <a:t>Séricos: LDH, B2-microglobulina</a:t>
            </a:r>
          </a:p>
          <a:p>
            <a:pPr lvl="1" eaLnBrk="1" hangingPunct="1"/>
            <a:r>
              <a:rPr lang="es-ES" sz="3200">
                <a:latin typeface="Arial" charset="0"/>
                <a:ea typeface="ＭＳ Ｐゴシック" charset="0"/>
              </a:rPr>
              <a:t>Celulares: Fenotipo </a:t>
            </a:r>
            <a:r>
              <a:rPr lang="es-ES">
                <a:latin typeface="Arial" charset="0"/>
                <a:ea typeface="ＭＳ Ｐゴシック" charset="0"/>
              </a:rPr>
              <a:t>CD38+, ZAP70+</a:t>
            </a:r>
          </a:p>
          <a:p>
            <a:pPr lvl="1" eaLnBrk="1" hangingPunct="1"/>
            <a:r>
              <a:rPr lang="es-ES" sz="3200">
                <a:latin typeface="Arial" charset="0"/>
                <a:ea typeface="ＭＳ Ｐゴシック" charset="0"/>
              </a:rPr>
              <a:t>Genéticos</a:t>
            </a:r>
            <a:r>
              <a:rPr lang="es-ES" sz="3600">
                <a:latin typeface="Arial" charset="0"/>
                <a:ea typeface="ＭＳ Ｐゴシック" charset="0"/>
              </a:rPr>
              <a:t>: </a:t>
            </a:r>
            <a:r>
              <a:rPr lang="es-ES" sz="3200">
                <a:latin typeface="Arial" charset="0"/>
                <a:ea typeface="ＭＳ Ｐゴシック" charset="0"/>
              </a:rPr>
              <a:t>Mutaciones en el gen IgVH</a:t>
            </a:r>
          </a:p>
          <a:p>
            <a:pPr eaLnBrk="1" hangingPunct="1"/>
            <a:r>
              <a:rPr lang="es-ES">
                <a:latin typeface="Arial" charset="0"/>
                <a:ea typeface="ＭＳ Ｐゴシック" charset="0"/>
              </a:rPr>
              <a:t>Aberraciones genéticas (FISH): del17p</a:t>
            </a:r>
          </a:p>
          <a:p>
            <a:pPr eaLnBrk="1" hangingPunct="1"/>
            <a:r>
              <a:rPr lang="es-ES">
                <a:latin typeface="Arial" charset="0"/>
                <a:ea typeface="ＭＳ Ｐゴシック" charset="0"/>
              </a:rPr>
              <a:t>Mutaciones genéticas (NGS): TP53, SF3B1, NOTCH1, BIRC3</a:t>
            </a:r>
          </a:p>
          <a:p>
            <a:pPr eaLnBrk="1" hangingPunct="1"/>
            <a:endParaRPr lang="es-E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s-ES">
                <a:latin typeface="Arial" charset="0"/>
                <a:ea typeface="ＭＳ Ｐゴシック" charset="0"/>
              </a:rPr>
              <a:t>Hay que tratar a las personas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57200" y="1374775"/>
            <a:ext cx="4443413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</a:pPr>
            <a:r>
              <a:rPr lang="es-ES" sz="2800">
                <a:latin typeface="Calibri" charset="0"/>
              </a:rPr>
              <a:t>Síntomas de enfermedad</a:t>
            </a:r>
          </a:p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</a:pPr>
            <a:r>
              <a:rPr lang="es-ES" sz="2800">
                <a:latin typeface="Calibri" charset="0"/>
              </a:rPr>
              <a:t>Linfocitosis en sangre rápidamente progresiva</a:t>
            </a:r>
          </a:p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</a:pPr>
            <a:r>
              <a:rPr lang="en-GB" sz="2800">
                <a:latin typeface="Calibri" charset="0"/>
              </a:rPr>
              <a:t>Adenopatías de gran tamaño o progresivas</a:t>
            </a:r>
          </a:p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</a:pPr>
            <a:r>
              <a:rPr lang="en-GB" sz="2800">
                <a:latin typeface="Calibri" charset="0"/>
              </a:rPr>
              <a:t>Esplenomegalia progresiva o que de síntomas</a:t>
            </a:r>
          </a:p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</a:pPr>
            <a:r>
              <a:rPr lang="en-GB" sz="2800">
                <a:latin typeface="Calibri" charset="0"/>
              </a:rPr>
              <a:t>Anemia que provoque síntomas de debilidad  </a:t>
            </a:r>
          </a:p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</a:pPr>
            <a:r>
              <a:rPr lang="es-ES" sz="2800">
                <a:latin typeface="Calibri" charset="0"/>
              </a:rPr>
              <a:t>Trombocitopenia progresiva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6084888" y="6381750"/>
            <a:ext cx="2808287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s-ES" dirty="0" err="1">
                <a:ea typeface="+mn-ea"/>
                <a:cs typeface="+mn-cs"/>
              </a:rPr>
              <a:t>Hallek</a:t>
            </a:r>
            <a:r>
              <a:rPr lang="es-ES" dirty="0">
                <a:ea typeface="+mn-ea"/>
                <a:cs typeface="+mn-cs"/>
              </a:rPr>
              <a:t> IWCLL </a:t>
            </a:r>
            <a:r>
              <a:rPr lang="es-ES" dirty="0" err="1">
                <a:ea typeface="+mn-ea"/>
                <a:cs typeface="+mn-cs"/>
              </a:rPr>
              <a:t>Blood</a:t>
            </a:r>
            <a:r>
              <a:rPr lang="es-ES" dirty="0">
                <a:ea typeface="+mn-ea"/>
                <a:cs typeface="+mn-cs"/>
              </a:rPr>
              <a:t> 2008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268413"/>
            <a:ext cx="3224212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6 CuadroTexto"/>
          <p:cNvSpPr txBox="1">
            <a:spLocks noChangeArrowheads="1"/>
          </p:cNvSpPr>
          <p:nvPr/>
        </p:nvSpPr>
        <p:spPr bwMode="auto">
          <a:xfrm>
            <a:off x="6675438" y="6015038"/>
            <a:ext cx="2216150" cy="366712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800">
                <a:cs typeface="Arial" charset="0"/>
              </a:rPr>
              <a:t>Gribben Blood 2009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z="3600">
                <a:latin typeface="Arial" charset="0"/>
                <a:ea typeface="ＭＳ Ｐゴシック" charset="0"/>
              </a:rPr>
              <a:t>Comorbilidades 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800">
                <a:solidFill>
                  <a:schemeClr val="tx2"/>
                </a:solidFill>
                <a:latin typeface="Arial" charset="0"/>
                <a:ea typeface="ＭＳ Ｐゴシック" charset="0"/>
              </a:rPr>
              <a:t>Los pacientes de mas edad tienen con frecuencia problemas médicos complejos</a:t>
            </a:r>
          </a:p>
          <a:p>
            <a:pPr lvl="1" eaLnBrk="1" hangingPunct="1"/>
            <a:r>
              <a:rPr lang="es-ES" sz="2400">
                <a:solidFill>
                  <a:schemeClr val="tx2"/>
                </a:solidFill>
                <a:latin typeface="Arial" charset="0"/>
                <a:ea typeface="ＭＳ Ｐゴシック" charset="0"/>
              </a:rPr>
              <a:t>Identificar con metodología médica</a:t>
            </a:r>
          </a:p>
          <a:p>
            <a:pPr lvl="1" eaLnBrk="1" hangingPunct="1"/>
            <a:r>
              <a:rPr lang="es-ES" sz="2400">
                <a:solidFill>
                  <a:schemeClr val="tx2"/>
                </a:solidFill>
                <a:latin typeface="Arial" charset="0"/>
                <a:ea typeface="ＭＳ Ｐゴシック" charset="0"/>
              </a:rPr>
              <a:t>Graduar por métodos reproducibles</a:t>
            </a:r>
          </a:p>
          <a:p>
            <a:pPr lvl="1" eaLnBrk="1" hangingPunct="1"/>
            <a:endParaRPr lang="es-ES" sz="240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s-ES" sz="2800">
                <a:solidFill>
                  <a:schemeClr val="tx2"/>
                </a:solidFill>
                <a:latin typeface="Arial" charset="0"/>
                <a:ea typeface="ＭＳ Ｐゴシック" charset="0"/>
              </a:rPr>
              <a:t>Escalas de Comorbilidades</a:t>
            </a:r>
          </a:p>
          <a:p>
            <a:pPr lvl="1" eaLnBrk="1" hangingPunct="1"/>
            <a:r>
              <a:rPr lang="es-ES" sz="2400">
                <a:solidFill>
                  <a:schemeClr val="tx2"/>
                </a:solidFill>
                <a:latin typeface="Arial" charset="0"/>
                <a:ea typeface="ＭＳ Ｐゴシック" charset="0"/>
              </a:rPr>
              <a:t>	Geriátricas: Población general, con cáncer, etc.</a:t>
            </a:r>
          </a:p>
          <a:p>
            <a:pPr lvl="1" eaLnBrk="1" hangingPunct="1"/>
            <a:r>
              <a:rPr lang="es-ES" sz="2400">
                <a:solidFill>
                  <a:schemeClr val="tx2"/>
                </a:solidFill>
                <a:latin typeface="Arial" charset="0"/>
                <a:ea typeface="ＭＳ Ｐゴシック" charset="0"/>
              </a:rPr>
              <a:t>	Comorbilidades especialmente relevantes en la LLC</a:t>
            </a:r>
          </a:p>
          <a:p>
            <a:pPr lvl="1" eaLnBrk="1" hangingPunct="1"/>
            <a:endParaRPr lang="es-ES" sz="240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s-ES" sz="2800">
                <a:solidFill>
                  <a:schemeClr val="tx2"/>
                </a:solidFill>
                <a:latin typeface="Arial" charset="0"/>
                <a:ea typeface="ＭＳ Ｐゴシック" charset="0"/>
              </a:rPr>
              <a:t>De importancia para un tipo dado de tratamiento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1" name="AutoShape 4"/>
          <p:cNvSpPr>
            <a:spLocks noChangeArrowheads="1"/>
          </p:cNvSpPr>
          <p:nvPr/>
        </p:nvSpPr>
        <p:spPr bwMode="auto">
          <a:xfrm rot="10800000">
            <a:off x="5364163" y="3213100"/>
            <a:ext cx="1295400" cy="12239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202 h 21600"/>
              <a:gd name="T14" fmla="*/ 19344 w 21600"/>
              <a:gd name="T15" fmla="*/ 795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294" y="0"/>
                </a:lnTo>
                <a:lnTo>
                  <a:pt x="14294" y="4202"/>
                </a:lnTo>
                <a:lnTo>
                  <a:pt x="12427" y="4202"/>
                </a:lnTo>
                <a:cubicBezTo>
                  <a:pt x="5564" y="4202"/>
                  <a:pt x="0" y="7764"/>
                  <a:pt x="0" y="12158"/>
                </a:cubicBezTo>
                <a:lnTo>
                  <a:pt x="0" y="21600"/>
                </a:lnTo>
                <a:lnTo>
                  <a:pt x="3837" y="21600"/>
                </a:lnTo>
                <a:lnTo>
                  <a:pt x="3837" y="12158"/>
                </a:lnTo>
                <a:cubicBezTo>
                  <a:pt x="3837" y="9837"/>
                  <a:pt x="7683" y="7956"/>
                  <a:pt x="12427" y="7956"/>
                </a:cubicBezTo>
                <a:lnTo>
                  <a:pt x="14294" y="7956"/>
                </a:lnTo>
                <a:lnTo>
                  <a:pt x="14294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z="3600">
                <a:latin typeface="Arial" charset="0"/>
                <a:ea typeface="ＭＳ Ｐゴシック" charset="0"/>
              </a:rPr>
              <a:t>Dependencia o Fragilidad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800">
                <a:solidFill>
                  <a:schemeClr val="tx2"/>
                </a:solidFill>
                <a:latin typeface="Arial" charset="0"/>
                <a:ea typeface="ＭＳ Ｐゴシック" charset="0"/>
              </a:rPr>
              <a:t>Los pacientes de mas edad tienen con frecuencia limitaciones funcionales en la vida diaria</a:t>
            </a:r>
          </a:p>
          <a:p>
            <a:pPr lvl="1" eaLnBrk="1" hangingPunct="1"/>
            <a:r>
              <a:rPr lang="es-ES" sz="2400">
                <a:solidFill>
                  <a:schemeClr val="tx2"/>
                </a:solidFill>
                <a:latin typeface="Arial" charset="0"/>
                <a:ea typeface="ＭＳ Ｐゴシック" charset="0"/>
              </a:rPr>
              <a:t>Incapacidad</a:t>
            </a:r>
          </a:p>
          <a:p>
            <a:pPr lvl="1" eaLnBrk="1" hangingPunct="1"/>
            <a:r>
              <a:rPr lang="es-ES" sz="2400">
                <a:solidFill>
                  <a:schemeClr val="tx2"/>
                </a:solidFill>
                <a:latin typeface="Arial" charset="0"/>
                <a:ea typeface="ＭＳ Ｐゴシック" charset="0"/>
              </a:rPr>
              <a:t>Inmovilidad</a:t>
            </a:r>
          </a:p>
          <a:p>
            <a:pPr lvl="1" eaLnBrk="1" hangingPunct="1"/>
            <a:r>
              <a:rPr lang="es-ES" sz="2400">
                <a:solidFill>
                  <a:schemeClr val="tx2"/>
                </a:solidFill>
                <a:latin typeface="Arial" charset="0"/>
                <a:ea typeface="ＭＳ Ｐゴシック" charset="0"/>
              </a:rPr>
              <a:t>Polimedicación </a:t>
            </a:r>
          </a:p>
          <a:p>
            <a:pPr eaLnBrk="1" hangingPunct="1">
              <a:buFontTx/>
              <a:buNone/>
            </a:pPr>
            <a:r>
              <a:rPr lang="es-ES" sz="2800">
                <a:solidFill>
                  <a:schemeClr val="tx2"/>
                </a:solidFill>
                <a:latin typeface="Arial" charset="0"/>
                <a:ea typeface="ＭＳ Ｐゴシック" charset="0"/>
              </a:rPr>
              <a:t>Problemas nutricionales o de alimentacion</a:t>
            </a:r>
          </a:p>
          <a:p>
            <a:pPr eaLnBrk="1" hangingPunct="1">
              <a:buFontTx/>
              <a:buNone/>
            </a:pPr>
            <a:endParaRPr lang="es-ES" sz="280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s-ES" sz="2800">
                <a:solidFill>
                  <a:schemeClr val="tx2"/>
                </a:solidFill>
                <a:latin typeface="Arial" charset="0"/>
                <a:ea typeface="ＭＳ Ｐゴシック" charset="0"/>
              </a:rPr>
              <a:t>Problemas sociales</a:t>
            </a:r>
          </a:p>
          <a:p>
            <a:pPr eaLnBrk="1" hangingPunct="1">
              <a:buFontTx/>
              <a:buNone/>
            </a:pPr>
            <a:endParaRPr lang="es-ES" sz="280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s-ES" sz="2800">
                <a:solidFill>
                  <a:schemeClr val="tx2"/>
                </a:solidFill>
                <a:latin typeface="Arial" charset="0"/>
                <a:ea typeface="ＭＳ Ｐゴシック" charset="0"/>
              </a:rPr>
              <a:t>Problemas psicologícos o psíquicos</a:t>
            </a: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Tratamientos y su efectividad</a:t>
            </a:r>
          </a:p>
        </p:txBody>
      </p:sp>
      <p:sp>
        <p:nvSpPr>
          <p:cNvPr id="19458" name="Marcador de conteni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defTabSz="457200" eaLnBrk="1" hangingPunct="1">
              <a:buFontTx/>
              <a:buNone/>
            </a:pPr>
            <a:r>
              <a:rPr lang="en-US" sz="3600">
                <a:latin typeface="Arial" charset="0"/>
                <a:ea typeface="ＭＳ Ｐゴシック" charset="0"/>
              </a:rPr>
              <a:t>El objetivo planificado es:</a:t>
            </a:r>
          </a:p>
          <a:p>
            <a:pPr marL="0" indent="0" defTabSz="457200" eaLnBrk="1" hangingPunct="1"/>
            <a:endParaRPr lang="en-US" sz="1000">
              <a:latin typeface="Arial" charset="0"/>
              <a:ea typeface="ＭＳ Ｐゴシック" charset="0"/>
            </a:endParaRPr>
          </a:p>
          <a:p>
            <a:pPr marL="0" indent="0" defTabSz="457200" eaLnBrk="1" hangingPunct="1"/>
            <a:r>
              <a:rPr lang="en-US">
                <a:latin typeface="Arial" charset="0"/>
                <a:ea typeface="ＭＳ Ｐゴシック" charset="0"/>
              </a:rPr>
              <a:t>Destruir y eliminar la enfermedad</a:t>
            </a:r>
          </a:p>
          <a:p>
            <a:pPr marL="0" indent="0" defTabSz="457200" eaLnBrk="1" hangingPunct="1"/>
            <a:endParaRPr lang="en-US" sz="1000">
              <a:latin typeface="Arial" charset="0"/>
              <a:ea typeface="ＭＳ Ｐゴシック" charset="0"/>
            </a:endParaRPr>
          </a:p>
          <a:p>
            <a:pPr marL="0" indent="0" defTabSz="457200" eaLnBrk="1" hangingPunct="1"/>
            <a:r>
              <a:rPr lang="en-US">
                <a:latin typeface="Arial" charset="0"/>
                <a:ea typeface="ＭＳ Ｐゴシック" charset="0"/>
              </a:rPr>
              <a:t>Reducirla a un mínimo inofensivo</a:t>
            </a:r>
          </a:p>
          <a:p>
            <a:pPr marL="0" indent="0" defTabSz="457200" eaLnBrk="1" hangingPunct="1"/>
            <a:endParaRPr lang="en-US" sz="1000">
              <a:latin typeface="Arial" charset="0"/>
              <a:ea typeface="ＭＳ Ｐゴシック" charset="0"/>
            </a:endParaRPr>
          </a:p>
          <a:p>
            <a:pPr marL="0" indent="0" defTabSz="457200" eaLnBrk="1" hangingPunct="1"/>
            <a:r>
              <a:rPr lang="en-US">
                <a:latin typeface="Arial" charset="0"/>
                <a:ea typeface="ＭＳ Ｐゴシック" charset="0"/>
              </a:rPr>
              <a:t>Modificarla y desactivar su poder dañino</a:t>
            </a:r>
          </a:p>
          <a:p>
            <a:pPr marL="0" indent="0" defTabSz="457200" eaLnBrk="1" hangingPunct="1">
              <a:buFontTx/>
              <a:buNone/>
            </a:pPr>
            <a:endParaRPr lang="en-US" sz="2000">
              <a:latin typeface="Arial" charset="0"/>
              <a:ea typeface="ＭＳ Ｐゴシック" charset="0"/>
            </a:endParaRPr>
          </a:p>
          <a:p>
            <a:pPr marL="0" indent="0" defTabSz="457200" eaLnBrk="1" hangingPunct="1">
              <a:buFontTx/>
              <a:buNone/>
            </a:pPr>
            <a:r>
              <a:rPr lang="en-US" sz="3600">
                <a:latin typeface="Arial" charset="0"/>
                <a:ea typeface="ＭＳ Ｐゴシック" charset="0"/>
              </a:rPr>
              <a:t>El tratamiento no es inocente, puede provocar cambios o eventos relevantes </a:t>
            </a:r>
          </a:p>
          <a:p>
            <a:pPr marL="0" indent="0" defTabSz="457200"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s-ES" sz="3600" b="1">
                <a:solidFill>
                  <a:srgbClr val="969696"/>
                </a:solidFill>
                <a:latin typeface="Arial" charset="0"/>
                <a:ea typeface="ＭＳ Ｐゴシック" charset="0"/>
              </a:rPr>
              <a:t>¿Cual es el tratamiento mas eficaz?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46088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rgbClr val="969696"/>
                </a:solidFill>
                <a:cs typeface="+mn-cs"/>
              </a:rPr>
              <a:t>¿Cual es el tratamiento mas conveniente?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95288" y="2781300"/>
            <a:ext cx="82804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cs typeface="+mn-cs"/>
              </a:rPr>
              <a:t>¿Qué hay que hacer antes de iniciar el tratamiento?</a:t>
            </a:r>
            <a:br>
              <a:rPr lang="es-ES" sz="3600" b="1" dirty="0">
                <a:cs typeface="+mn-cs"/>
              </a:rPr>
            </a:br>
            <a:r>
              <a:rPr lang="es-ES" sz="2800" b="1" dirty="0">
                <a:cs typeface="+mn-cs"/>
              </a:rPr>
              <a:t>Verificar criterios</a:t>
            </a:r>
            <a:br>
              <a:rPr lang="es-ES" sz="2800" b="1" dirty="0">
                <a:cs typeface="+mn-cs"/>
              </a:rPr>
            </a:br>
            <a:r>
              <a:rPr lang="es-ES" sz="2800" b="1" dirty="0">
                <a:cs typeface="+mn-cs"/>
              </a:rPr>
              <a:t>Valorar comorbilidades</a:t>
            </a:r>
            <a:br>
              <a:rPr lang="es-ES" sz="2800" b="1" dirty="0">
                <a:cs typeface="+mn-cs"/>
              </a:rPr>
            </a:br>
            <a:r>
              <a:rPr lang="es-ES" sz="2800" b="1" dirty="0">
                <a:cs typeface="+mn-cs"/>
              </a:rPr>
              <a:t>Identificar factores pronósticos</a:t>
            </a:r>
            <a:br>
              <a:rPr lang="es-ES" sz="2800" b="1" dirty="0">
                <a:cs typeface="+mn-cs"/>
              </a:rPr>
            </a:br>
            <a:r>
              <a:rPr lang="es-ES" sz="2800" b="1" dirty="0">
                <a:cs typeface="+mn-cs"/>
              </a:rPr>
              <a:t>Identificar la causa de las </a:t>
            </a:r>
            <a:r>
              <a:rPr lang="es-ES" sz="2800" b="1" dirty="0" err="1">
                <a:cs typeface="+mn-cs"/>
              </a:rPr>
              <a:t>citopenias</a:t>
            </a:r>
            <a:r>
              <a:rPr lang="es-ES" sz="2800" b="1" dirty="0">
                <a:cs typeface="+mn-cs"/>
              </a:rPr>
              <a:t/>
            </a:r>
            <a:br>
              <a:rPr lang="es-ES" sz="2800" b="1" dirty="0">
                <a:cs typeface="+mn-cs"/>
              </a:rPr>
            </a:br>
            <a:r>
              <a:rPr lang="es-ES" sz="2800" b="1" dirty="0">
                <a:cs typeface="+mn-cs"/>
              </a:rPr>
              <a:t>Prevenir el síndrome de lisis tumoral</a:t>
            </a:r>
            <a:br>
              <a:rPr lang="es-ES" sz="2800" b="1" dirty="0">
                <a:cs typeface="+mn-cs"/>
              </a:rPr>
            </a:br>
            <a:r>
              <a:rPr lang="es-ES" sz="2800" b="1" dirty="0">
                <a:cs typeface="+mn-cs"/>
              </a:rPr>
              <a:t>Prevenir futuras infecciones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95288" y="1125538"/>
            <a:ext cx="82804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" sz="3600" b="1">
                <a:cs typeface="+mn-cs"/>
              </a:rPr>
              <a:t>¿Qué hay que hacer durante el  tratamiento?</a:t>
            </a:r>
            <a:br>
              <a:rPr lang="es-ES" sz="3600" b="1">
                <a:cs typeface="+mn-cs"/>
              </a:rPr>
            </a:br>
            <a:r>
              <a:rPr lang="es-ES" sz="3600" b="1">
                <a:cs typeface="+mn-cs"/>
              </a:rPr>
              <a:t/>
            </a:r>
            <a:br>
              <a:rPr lang="es-ES" sz="3600" b="1">
                <a:cs typeface="+mn-cs"/>
              </a:rPr>
            </a:br>
            <a:r>
              <a:rPr lang="es-ES" sz="2800" b="1">
                <a:cs typeface="+mn-cs"/>
              </a:rPr>
              <a:t>Prevenir toxicidades</a:t>
            </a:r>
            <a:br>
              <a:rPr lang="es-ES" sz="2800" b="1">
                <a:cs typeface="+mn-cs"/>
              </a:rPr>
            </a:br>
            <a:r>
              <a:rPr lang="es-ES" sz="2800" b="1">
                <a:cs typeface="+mn-cs"/>
              </a:rPr>
              <a:t>Mielotoxicidad: ajuste de dosis</a:t>
            </a:r>
            <a:br>
              <a:rPr lang="es-ES" sz="2800" b="1">
                <a:cs typeface="+mn-cs"/>
              </a:rPr>
            </a:br>
            <a:r>
              <a:rPr lang="es-ES" sz="2800" b="1">
                <a:cs typeface="+mn-cs"/>
              </a:rPr>
              <a:t>Infecciones: ajuste de dosis</a:t>
            </a:r>
            <a:br>
              <a:rPr lang="es-ES" sz="2800" b="1">
                <a:cs typeface="+mn-cs"/>
              </a:rPr>
            </a:br>
            <a:r>
              <a:rPr lang="es-ES" sz="2800" b="1">
                <a:cs typeface="+mn-cs"/>
              </a:rPr>
              <a:t>Funcion renal dañada: ajuste dosis</a:t>
            </a:r>
            <a:br>
              <a:rPr lang="es-ES" sz="2800" b="1">
                <a:cs typeface="+mn-cs"/>
              </a:rPr>
            </a:br>
            <a:r>
              <a:rPr lang="es-ES" sz="2800" b="1">
                <a:cs typeface="+mn-cs"/>
              </a:rPr>
              <a:t>mejor tolerancia tto v o</a:t>
            </a:r>
            <a:br>
              <a:rPr lang="es-ES" sz="2800" b="1">
                <a:cs typeface="+mn-cs"/>
              </a:rPr>
            </a:br>
            <a:r>
              <a:rPr lang="es-ES" sz="2800" b="1">
                <a:cs typeface="+mn-cs"/>
              </a:rPr>
              <a:t>Corticoides: prevenir reacciones y toxicos</a:t>
            </a:r>
            <a:br>
              <a:rPr lang="es-ES" sz="2800" b="1">
                <a:cs typeface="+mn-cs"/>
              </a:rPr>
            </a:br>
            <a:r>
              <a:rPr lang="es-ES" sz="2800" b="1">
                <a:cs typeface="+mn-cs"/>
              </a:rPr>
              <a:t>Hasta cuando seguir con el tratamiento?   Planificar que hacer después del tratamiento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457200" y="271463"/>
            <a:ext cx="8229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es-ES" sz="3600">
                <a:solidFill>
                  <a:schemeClr val="accent2"/>
                </a:solidFill>
                <a:cs typeface="Arial" charset="0"/>
              </a:rPr>
              <a:t>Agentes de Tratamiento en la LLC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827088" y="1773238"/>
            <a:ext cx="76327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3200">
                <a:solidFill>
                  <a:schemeClr val="tx2"/>
                </a:solidFill>
                <a:cs typeface="Arial" charset="0"/>
              </a:rPr>
              <a:t>Quimioterapia citotóxica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‒"/>
            </a:pPr>
            <a:r>
              <a:rPr lang="es-ES" sz="3200">
                <a:solidFill>
                  <a:schemeClr val="tx2"/>
                </a:solidFill>
                <a:cs typeface="Arial" charset="0"/>
              </a:rPr>
              <a:t>Clorambucil (alquilantes)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‒"/>
            </a:pPr>
            <a:r>
              <a:rPr lang="es-ES" sz="3200">
                <a:solidFill>
                  <a:schemeClr val="tx2"/>
                </a:solidFill>
                <a:cs typeface="Arial" charset="0"/>
              </a:rPr>
              <a:t>Fludarabina (análogos de purina)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‒"/>
            </a:pPr>
            <a:r>
              <a:rPr lang="es-ES" sz="3200">
                <a:solidFill>
                  <a:schemeClr val="tx2"/>
                </a:solidFill>
                <a:cs typeface="Arial" charset="0"/>
              </a:rPr>
              <a:t>Fludarabina-Ciclofosfamida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‒"/>
            </a:pPr>
            <a:r>
              <a:rPr lang="es-ES" sz="3200">
                <a:solidFill>
                  <a:schemeClr val="tx2"/>
                </a:solidFill>
                <a:cs typeface="Arial" charset="0"/>
              </a:rPr>
              <a:t>Bendamustuna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3200">
                <a:solidFill>
                  <a:srgbClr val="595959"/>
                </a:solidFill>
                <a:cs typeface="Arial" charset="0"/>
              </a:rPr>
              <a:t>Corticoides e inmunosupresores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3200">
                <a:solidFill>
                  <a:srgbClr val="595959"/>
                </a:solidFill>
                <a:cs typeface="Arial" charset="0"/>
              </a:rPr>
              <a:t>Terapias de soporte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 descr="ps w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41438"/>
            <a:ext cx="350043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>
                <a:latin typeface="Arial" charset="0"/>
                <a:ea typeface="ＭＳ Ｐゴシック" charset="0"/>
              </a:rPr>
              <a:t>Que es la LLC?</a:t>
            </a:r>
          </a:p>
        </p:txBody>
      </p:sp>
      <p:pic>
        <p:nvPicPr>
          <p:cNvPr id="5123" name="Picture 6" descr="c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1341438"/>
            <a:ext cx="350043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z="36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Trasplante alogénico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341438"/>
            <a:ext cx="8435975" cy="4852987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s-ES" sz="2800">
                <a:latin typeface="Arial" charset="0"/>
                <a:ea typeface="ＭＳ Ｐゴシック" charset="0"/>
              </a:rPr>
              <a:t>Unica modalidad potencialmente curativa</a:t>
            </a:r>
          </a:p>
          <a:p>
            <a:pPr eaLnBrk="1" hangingPunct="1">
              <a:buClr>
                <a:schemeClr val="tx1"/>
              </a:buClr>
            </a:pPr>
            <a:r>
              <a:rPr lang="es-ES" sz="2800">
                <a:latin typeface="Arial" charset="0"/>
                <a:ea typeface="ＭＳ Ｐゴシック" charset="0"/>
              </a:rPr>
              <a:t>Trasplante no mieloablativo es preferido</a:t>
            </a:r>
          </a:p>
          <a:p>
            <a:pPr eaLnBrk="1" hangingPunct="1">
              <a:buClr>
                <a:schemeClr val="tx1"/>
              </a:buClr>
            </a:pPr>
            <a:r>
              <a:rPr lang="es-ES" sz="2800">
                <a:latin typeface="Arial" charset="0"/>
                <a:ea typeface="ＭＳ Ｐゴシック" charset="0"/>
              </a:rPr>
              <a:t>Impacto desfavorable</a:t>
            </a:r>
          </a:p>
          <a:p>
            <a:pPr lvl="1" eaLnBrk="1" hangingPunct="1">
              <a:buClr>
                <a:schemeClr val="tx1"/>
              </a:buClr>
            </a:pPr>
            <a:r>
              <a:rPr lang="es-ES" sz="2400">
                <a:latin typeface="Arial" charset="0"/>
                <a:ea typeface="ＭＳ Ｐゴシック" charset="0"/>
              </a:rPr>
              <a:t>Comorbilidades</a:t>
            </a:r>
          </a:p>
          <a:p>
            <a:pPr lvl="1" eaLnBrk="1" hangingPunct="1">
              <a:buClr>
                <a:schemeClr val="tx1"/>
              </a:buClr>
            </a:pPr>
            <a:r>
              <a:rPr lang="es-ES" sz="2400">
                <a:latin typeface="Arial" charset="0"/>
                <a:ea typeface="ＭＳ Ｐゴシック" charset="0"/>
              </a:rPr>
              <a:t>Fase muy avanzada y masas grandes al TPH</a:t>
            </a:r>
          </a:p>
          <a:p>
            <a:pPr lvl="1" eaLnBrk="1" hangingPunct="1">
              <a:buClr>
                <a:schemeClr val="tx1"/>
              </a:buClr>
            </a:pPr>
            <a:r>
              <a:rPr lang="es-ES" sz="2400">
                <a:latin typeface="Arial" charset="0"/>
                <a:ea typeface="ＭＳ Ｐゴシック" charset="0"/>
              </a:rPr>
              <a:t>Transformación Richter</a:t>
            </a:r>
          </a:p>
          <a:p>
            <a:pPr lvl="1" eaLnBrk="1" hangingPunct="1">
              <a:buClr>
                <a:schemeClr val="tx1"/>
              </a:buClr>
            </a:pPr>
            <a:r>
              <a:rPr lang="es-ES" sz="2400">
                <a:latin typeface="Arial" charset="0"/>
                <a:ea typeface="ＭＳ Ｐゴシック" charset="0"/>
              </a:rPr>
              <a:t>Edad</a:t>
            </a:r>
          </a:p>
          <a:p>
            <a:pPr eaLnBrk="1" hangingPunct="1">
              <a:buClr>
                <a:schemeClr val="tx1"/>
              </a:buClr>
            </a:pPr>
            <a:r>
              <a:rPr lang="es-ES" sz="2800">
                <a:latin typeface="Arial" charset="0"/>
                <a:ea typeface="ＭＳ Ｐゴシック" charset="0"/>
              </a:rPr>
              <a:t>La genética adversa no es un factor negativo</a:t>
            </a:r>
          </a:p>
          <a:p>
            <a:pPr lvl="1" eaLnBrk="1" hangingPunct="1">
              <a:buClr>
                <a:schemeClr val="tx1"/>
              </a:buClr>
            </a:pPr>
            <a:endParaRPr lang="es-ES" sz="900">
              <a:latin typeface="Arial" charset="0"/>
              <a:ea typeface="ＭＳ Ｐゴシック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s-ES" sz="2400" i="1">
                <a:latin typeface="Arial" charset="0"/>
                <a:ea typeface="ＭＳ Ｐゴシック" charset="0"/>
              </a:rPr>
              <a:t>	</a:t>
            </a:r>
            <a:r>
              <a:rPr lang="es-ES" sz="2800" i="1">
                <a:latin typeface="Arial" charset="0"/>
                <a:ea typeface="ＭＳ Ｐゴシック" charset="0"/>
              </a:rPr>
              <a:t>No posponer el trasplante en potenciales candidatos por el curso de la LLC y la genética</a:t>
            </a:r>
          </a:p>
        </p:txBody>
      </p:sp>
      <p:sp>
        <p:nvSpPr>
          <p:cNvPr id="23555" name="38 CuadroTexto"/>
          <p:cNvSpPr txBox="1">
            <a:spLocks noChangeArrowheads="1"/>
          </p:cNvSpPr>
          <p:nvPr/>
        </p:nvSpPr>
        <p:spPr bwMode="auto">
          <a:xfrm>
            <a:off x="6376988" y="6392863"/>
            <a:ext cx="266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800">
                <a:cs typeface="Arial" charset="0"/>
              </a:rPr>
              <a:t>Dreger et al  Blood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71500" y="5295900"/>
            <a:ext cx="78581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46113" y="1709738"/>
            <a:ext cx="7772400" cy="3459162"/>
          </a:xfrm>
          <a:custGeom>
            <a:avLst/>
            <a:gdLst>
              <a:gd name="connsiteX0" fmla="*/ 0 w 7772400"/>
              <a:gd name="connsiteY0" fmla="*/ 3457904 h 3457904"/>
              <a:gd name="connsiteX1" fmla="*/ 4903076 w 7772400"/>
              <a:gd name="connsiteY1" fmla="*/ 21021 h 3457904"/>
              <a:gd name="connsiteX2" fmla="*/ 7772400 w 7772400"/>
              <a:gd name="connsiteY2" fmla="*/ 3331779 h 345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2400" h="3457904">
                <a:moveTo>
                  <a:pt x="0" y="3457904"/>
                </a:moveTo>
                <a:cubicBezTo>
                  <a:pt x="1803838" y="1749973"/>
                  <a:pt x="3607676" y="42042"/>
                  <a:pt x="4903076" y="21021"/>
                </a:cubicBezTo>
                <a:cubicBezTo>
                  <a:pt x="6198476" y="0"/>
                  <a:pt x="6985438" y="1665889"/>
                  <a:pt x="7772400" y="3331779"/>
                </a:cubicBezTo>
              </a:path>
            </a:pathLst>
          </a:cu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400" i="1">
              <a:latin typeface="Calibri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1853407" y="3391694"/>
            <a:ext cx="3636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717550" y="5589588"/>
            <a:ext cx="2630488" cy="830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b="1" i="1">
                <a:latin typeface="Calibri" charset="0"/>
              </a:rPr>
              <a:t>Jóvenes con buen estado general</a:t>
            </a:r>
            <a:endParaRPr lang="en-GB" b="1">
              <a:latin typeface="Calibri" charset="0"/>
            </a:endParaRPr>
          </a:p>
        </p:txBody>
      </p:sp>
      <p:sp>
        <p:nvSpPr>
          <p:cNvPr id="19" name="Rectangle 26"/>
          <p:cNvSpPr txBox="1">
            <a:spLocks noChangeArrowheads="1"/>
          </p:cNvSpPr>
          <p:nvPr/>
        </p:nvSpPr>
        <p:spPr bwMode="auto">
          <a:xfrm>
            <a:off x="395288" y="260350"/>
            <a:ext cx="7921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de-DE" sz="3600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Tratamiento con quimioterapia</a:t>
            </a:r>
            <a:endParaRPr lang="en-US" sz="3600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244975" y="5589588"/>
            <a:ext cx="2919413" cy="830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b="1" i="1">
                <a:latin typeface="Calibri" charset="0"/>
              </a:rPr>
              <a:t>Mayores o con peor estado general</a:t>
            </a:r>
            <a:endParaRPr lang="en-GB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z="280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 Via oral </a:t>
            </a:r>
            <a:r>
              <a:rPr lang="es-ES" sz="2800" i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vs.</a:t>
            </a:r>
            <a:r>
              <a:rPr lang="es-ES" sz="280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Intravenoso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543050"/>
            <a:ext cx="4032250" cy="4967288"/>
          </a:xfrm>
        </p:spPr>
        <p:txBody>
          <a:bodyPr/>
          <a:lstStyle/>
          <a:p>
            <a:pPr eaLnBrk="1" hangingPunct="1">
              <a:buSzPct val="50000"/>
              <a:buFont typeface="Wingdings" charset="0"/>
              <a:buChar char="Ø"/>
            </a:pPr>
            <a:r>
              <a:rPr lang="es-ES" sz="2400">
                <a:latin typeface="Arial" charset="0"/>
                <a:ea typeface="ＭＳ Ｐゴシック" charset="0"/>
              </a:rPr>
              <a:t>PROS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Fácil de prescribir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Responsabilidad del paciente tomar la dosis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Experiencia &gt; 50 años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Bien tolerada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Toxicidad predecible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Poco costosas</a:t>
            </a:r>
          </a:p>
          <a:p>
            <a:pPr eaLnBrk="1" hangingPunct="1">
              <a:buSzPct val="50000"/>
              <a:buFont typeface="Wingdings" charset="0"/>
              <a:buChar char="Ø"/>
            </a:pPr>
            <a:r>
              <a:rPr lang="es-ES" sz="2400">
                <a:latin typeface="Arial" charset="0"/>
                <a:ea typeface="ＭＳ Ｐゴシック" charset="0"/>
              </a:rPr>
              <a:t>CONTS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Intolerancia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Ayuda para dar dosis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Incumplimiento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Copagos?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endParaRPr lang="es-ES" sz="2000">
              <a:latin typeface="Arial" charset="0"/>
              <a:ea typeface="ＭＳ Ｐゴシック" charset="0"/>
            </a:endParaRPr>
          </a:p>
        </p:txBody>
      </p:sp>
      <p:sp>
        <p:nvSpPr>
          <p:cNvPr id="26627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652963" y="1543050"/>
            <a:ext cx="4033837" cy="4967288"/>
          </a:xfrm>
        </p:spPr>
        <p:txBody>
          <a:bodyPr/>
          <a:lstStyle/>
          <a:p>
            <a:pPr eaLnBrk="1" hangingPunct="1">
              <a:buSzPct val="50000"/>
              <a:buFont typeface="Wingdings" charset="0"/>
              <a:buChar char="Ø"/>
            </a:pPr>
            <a:r>
              <a:rPr lang="es-ES" sz="2400">
                <a:latin typeface="Arial" charset="0"/>
                <a:ea typeface="ＭＳ Ｐゴシック" charset="0"/>
              </a:rPr>
              <a:t>CONTS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Menor preferencia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Incomodidad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Acceso venosos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Mas cara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Toxicidad infusional</a:t>
            </a:r>
          </a:p>
          <a:p>
            <a:pPr eaLnBrk="1" hangingPunct="1">
              <a:buSzPct val="50000"/>
              <a:buFont typeface="Wingdings" charset="0"/>
              <a:buChar char="Ø"/>
            </a:pPr>
            <a:r>
              <a:rPr lang="es-ES" sz="2400">
                <a:latin typeface="Arial" charset="0"/>
                <a:ea typeface="ＭＳ Ｐゴシック" charset="0"/>
              </a:rPr>
              <a:t>PROS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Mas efectiva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Régimen bien definido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Prescrito y dado en H dia</a:t>
            </a:r>
          </a:p>
          <a:p>
            <a:pPr lvl="1" eaLnBrk="1" hangingPunct="1">
              <a:buSzPct val="50000"/>
              <a:buFont typeface="Wingdings" charset="0"/>
              <a:buChar char="Ø"/>
            </a:pPr>
            <a:r>
              <a:rPr lang="es-ES" sz="2000">
                <a:latin typeface="Arial" charset="0"/>
                <a:ea typeface="ＭＳ Ｐゴシック" charset="0"/>
              </a:rPr>
              <a:t>Combina bien con otros medicamentos</a:t>
            </a:r>
          </a:p>
        </p:txBody>
      </p:sp>
      <p:pic>
        <p:nvPicPr>
          <p:cNvPr id="26628" name="Picture 5" descr="j0281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981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j02957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457200" y="271463"/>
            <a:ext cx="8229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es-ES" sz="3600">
                <a:solidFill>
                  <a:schemeClr val="accent2"/>
                </a:solidFill>
                <a:cs typeface="Arial" charset="0"/>
              </a:rPr>
              <a:t>Agentes de Tratamiento en la LLC</a:t>
            </a: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827088" y="1916113"/>
            <a:ext cx="76327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3200">
                <a:solidFill>
                  <a:schemeClr val="tx2"/>
                </a:solidFill>
                <a:cs typeface="Arial" charset="0"/>
              </a:rPr>
              <a:t>Quimioterapia citotóxica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3200">
                <a:solidFill>
                  <a:schemeClr val="tx2"/>
                </a:solidFill>
                <a:cs typeface="Arial" charset="0"/>
              </a:rPr>
              <a:t>Anticuerpos monoclonales anti-CD20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‒"/>
            </a:pPr>
            <a:r>
              <a:rPr lang="es-ES" sz="3200">
                <a:solidFill>
                  <a:schemeClr val="tx2"/>
                </a:solidFill>
                <a:cs typeface="Arial" charset="0"/>
              </a:rPr>
              <a:t>Rituximab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‒"/>
            </a:pPr>
            <a:r>
              <a:rPr lang="es-ES" sz="3200">
                <a:solidFill>
                  <a:srgbClr val="7F7F7F"/>
                </a:solidFill>
                <a:cs typeface="Arial" charset="0"/>
              </a:rPr>
              <a:t>Ofatumumab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‒"/>
            </a:pPr>
            <a:r>
              <a:rPr lang="es-ES" sz="3200">
                <a:solidFill>
                  <a:srgbClr val="7F7F7F"/>
                </a:solidFill>
                <a:cs typeface="Arial" charset="0"/>
              </a:rPr>
              <a:t>Obinutuzumab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3200">
                <a:solidFill>
                  <a:schemeClr val="tx2"/>
                </a:solidFill>
                <a:cs typeface="Arial" charset="0"/>
              </a:rPr>
              <a:t>Anticuerpos anti-CD56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‒"/>
            </a:pPr>
            <a:r>
              <a:rPr lang="es-ES" sz="3200">
                <a:solidFill>
                  <a:schemeClr val="tx2"/>
                </a:solidFill>
                <a:cs typeface="Arial" charset="0"/>
              </a:rPr>
              <a:t>Alemtuzumab</a:t>
            </a:r>
          </a:p>
          <a:p>
            <a:pPr marL="342900" indent="-342900">
              <a:spcBef>
                <a:spcPct val="20000"/>
              </a:spcBef>
            </a:pPr>
            <a:endParaRPr lang="es-ES" sz="320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27651" name="Picture 2" descr="Mechanisms of Action of Anti-CD20 Ag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263900"/>
            <a:ext cx="333057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71500" y="5295900"/>
            <a:ext cx="78581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46113" y="1709738"/>
            <a:ext cx="7772400" cy="3459162"/>
          </a:xfrm>
          <a:custGeom>
            <a:avLst/>
            <a:gdLst>
              <a:gd name="connsiteX0" fmla="*/ 0 w 7772400"/>
              <a:gd name="connsiteY0" fmla="*/ 3457904 h 3457904"/>
              <a:gd name="connsiteX1" fmla="*/ 4903076 w 7772400"/>
              <a:gd name="connsiteY1" fmla="*/ 21021 h 3457904"/>
              <a:gd name="connsiteX2" fmla="*/ 7772400 w 7772400"/>
              <a:gd name="connsiteY2" fmla="*/ 3331779 h 345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2400" h="3457904">
                <a:moveTo>
                  <a:pt x="0" y="3457904"/>
                </a:moveTo>
                <a:cubicBezTo>
                  <a:pt x="1803838" y="1749973"/>
                  <a:pt x="3607676" y="42042"/>
                  <a:pt x="4903076" y="21021"/>
                </a:cubicBezTo>
                <a:cubicBezTo>
                  <a:pt x="6198476" y="0"/>
                  <a:pt x="6985438" y="1665889"/>
                  <a:pt x="7772400" y="3331779"/>
                </a:cubicBezTo>
              </a:path>
            </a:pathLst>
          </a:cu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400" i="1">
              <a:latin typeface="Calibri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5490369" y="3375819"/>
            <a:ext cx="3636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717550" y="5589588"/>
            <a:ext cx="2630488" cy="830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b="1" i="1">
                <a:latin typeface="Calibri" charset="0"/>
              </a:rPr>
              <a:t>Jóvenes con buen estado general</a:t>
            </a:r>
            <a:endParaRPr lang="en-GB" b="1">
              <a:latin typeface="Calibri" charset="0"/>
            </a:endParaRPr>
          </a:p>
        </p:txBody>
      </p:sp>
      <p:sp>
        <p:nvSpPr>
          <p:cNvPr id="28677" name="Rectangle 26"/>
          <p:cNvSpPr txBox="1">
            <a:spLocks noChangeArrowheads="1"/>
          </p:cNvSpPr>
          <p:nvPr/>
        </p:nvSpPr>
        <p:spPr bwMode="auto">
          <a:xfrm>
            <a:off x="395288" y="260350"/>
            <a:ext cx="792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600">
                <a:solidFill>
                  <a:srgbClr val="2D2D8A"/>
                </a:solidFill>
                <a:cs typeface="Arial" charset="0"/>
              </a:rPr>
              <a:t>Tratamiento con anticuerpos</a:t>
            </a:r>
            <a:endParaRPr lang="en-US" sz="3600">
              <a:solidFill>
                <a:srgbClr val="2D2D8A"/>
              </a:solidFill>
              <a:cs typeface="Arial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244975" y="5589588"/>
            <a:ext cx="2919413" cy="830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b="1" i="1">
                <a:latin typeface="Calibri" charset="0"/>
              </a:rPr>
              <a:t>Mayores o con peor estado general</a:t>
            </a:r>
            <a:endParaRPr lang="en-GB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Quimio-Inmunoterapia</a:t>
            </a:r>
          </a:p>
        </p:txBody>
      </p:sp>
      <p:sp>
        <p:nvSpPr>
          <p:cNvPr id="30722" name="Marcador de contenido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 defTabSz="457200" eaLnBrk="1" hangingPunct="1">
              <a:buFontTx/>
              <a:buNone/>
            </a:pPr>
            <a:r>
              <a:rPr lang="es-ES" sz="2400" b="1">
                <a:latin typeface="Arial" charset="0"/>
                <a:ea typeface="ＭＳ Ｐゴシック" charset="0"/>
              </a:rPr>
              <a:t>Quimioterapia</a:t>
            </a:r>
          </a:p>
          <a:p>
            <a:pPr marL="0" indent="0" defTabSz="457200" eaLnBrk="1" hangingPunct="1">
              <a:buFontTx/>
              <a:buNone/>
            </a:pPr>
            <a:r>
              <a:rPr lang="es-ES" sz="2400">
                <a:latin typeface="Arial" charset="0"/>
                <a:ea typeface="ＭＳ Ｐゴシック" charset="0"/>
              </a:rPr>
              <a:t>- Alquilantes:   Clorambucil</a:t>
            </a:r>
          </a:p>
          <a:p>
            <a:pPr marL="0" indent="0" defTabSz="457200" eaLnBrk="1" hangingPunct="1">
              <a:buFontTx/>
              <a:buNone/>
            </a:pPr>
            <a:r>
              <a:rPr lang="es-ES" sz="2400">
                <a:latin typeface="Arial" charset="0"/>
                <a:ea typeface="ＭＳ Ｐゴシック" charset="0"/>
              </a:rPr>
              <a:t>- Análogos de purina: Fludarabina</a:t>
            </a:r>
          </a:p>
          <a:p>
            <a:pPr marL="0" indent="0" defTabSz="457200" eaLnBrk="1" hangingPunct="1">
              <a:buFontTx/>
              <a:buNone/>
            </a:pPr>
            <a:r>
              <a:rPr lang="es-ES" sz="2400">
                <a:latin typeface="Arial" charset="0"/>
                <a:ea typeface="ＭＳ Ｐゴシック" charset="0"/>
              </a:rPr>
              <a:t>- Fludarabina combinada con ciclofosfamida</a:t>
            </a:r>
          </a:p>
          <a:p>
            <a:pPr marL="0" indent="0" defTabSz="457200" eaLnBrk="1" hangingPunct="1">
              <a:buFontTx/>
              <a:buNone/>
            </a:pPr>
            <a:r>
              <a:rPr lang="es-ES" sz="2400">
                <a:latin typeface="Arial" charset="0"/>
                <a:ea typeface="ＭＳ Ｐゴシック" charset="0"/>
              </a:rPr>
              <a:t>- Bendamustina</a:t>
            </a:r>
          </a:p>
          <a:p>
            <a:pPr marL="0" indent="0" defTabSz="457200" eaLnBrk="1" hangingPunct="1">
              <a:buFontTx/>
              <a:buNone/>
            </a:pPr>
            <a:r>
              <a:rPr lang="es-ES" sz="2400">
                <a:latin typeface="Arial" charset="0"/>
                <a:ea typeface="ＭＳ Ｐゴシック" charset="0"/>
              </a:rPr>
              <a:t>- Terapia en altas dosis </a:t>
            </a: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30723" name="Marcador de contenido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316413" cy="4525963"/>
          </a:xfrm>
        </p:spPr>
        <p:txBody>
          <a:bodyPr/>
          <a:lstStyle/>
          <a:p>
            <a:pPr marL="0" indent="0" defTabSz="457200" eaLnBrk="1" hangingPunct="1">
              <a:buFontTx/>
              <a:buNone/>
            </a:pPr>
            <a:r>
              <a:rPr lang="en-US" sz="2400" b="1">
                <a:latin typeface="Arial" charset="0"/>
                <a:ea typeface="ＭＳ Ｐゴシック" charset="0"/>
              </a:rPr>
              <a:t>Anticuerpos monoclonales</a:t>
            </a:r>
          </a:p>
          <a:p>
            <a:pPr marL="0" indent="0" defTabSz="457200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</a:rPr>
              <a:t>- Anti-CD20</a:t>
            </a:r>
          </a:p>
          <a:p>
            <a:pPr marL="0" indent="0" defTabSz="457200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</a:rPr>
              <a:t>Rituximab</a:t>
            </a:r>
          </a:p>
          <a:p>
            <a:pPr marL="0" indent="0" defTabSz="457200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</a:rPr>
              <a:t>Ofatumumab</a:t>
            </a:r>
          </a:p>
          <a:p>
            <a:pPr marL="0" indent="0" defTabSz="457200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</a:rPr>
              <a:t>Obinutuzumab</a:t>
            </a:r>
          </a:p>
          <a:p>
            <a:pPr marL="0" indent="0" defTabSz="457200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</a:rPr>
              <a:t>- Anti-CD52</a:t>
            </a:r>
          </a:p>
          <a:p>
            <a:pPr marL="0" indent="0" defTabSz="457200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</a:rPr>
              <a:t>Alemtuzumab</a:t>
            </a:r>
          </a:p>
          <a:p>
            <a:pPr marL="0" indent="0" defTabSz="457200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</a:rPr>
              <a:t>- Nuevos Ac Mo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thumb_332_pageNews_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4463"/>
            <a:ext cx="60483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 descr="photo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4813"/>
            <a:ext cx="43592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 8" descr="slide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7" b="8186"/>
          <a:stretch>
            <a:fillRect/>
          </a:stretch>
        </p:blipFill>
        <p:spPr bwMode="auto">
          <a:xfrm>
            <a:off x="0" y="1287463"/>
            <a:ext cx="9144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6080125" y="6604000"/>
            <a:ext cx="2911475" cy="169863"/>
          </a:xfrm>
        </p:spPr>
        <p:txBody>
          <a:bodyPr wrap="none" lIns="0" tIns="0" rIns="0" bIns="0" anchor="b">
            <a:spAutoFit/>
          </a:bodyPr>
          <a:lstStyle/>
          <a:p>
            <a:pPr marL="0" indent="0" algn="r" defTabSz="4572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12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Mössner E, </a:t>
            </a:r>
            <a:r>
              <a:rPr lang="en-GB" sz="1200" b="1" i="1">
                <a:solidFill>
                  <a:schemeClr val="tx2"/>
                </a:solidFill>
                <a:latin typeface="Arial" charset="0"/>
                <a:ea typeface="ＭＳ Ｐゴシック" charset="0"/>
              </a:rPr>
              <a:t>et al. Blood </a:t>
            </a:r>
            <a:r>
              <a:rPr lang="en-GB" sz="12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2010; 115:4393–4402.</a:t>
            </a:r>
          </a:p>
        </p:txBody>
      </p:sp>
      <p:sp>
        <p:nvSpPr>
          <p:cNvPr id="33795" name="Titre 3"/>
          <p:cNvSpPr>
            <a:spLocks noGrp="1"/>
          </p:cNvSpPr>
          <p:nvPr>
            <p:ph type="title" idx="4294967295"/>
          </p:nvPr>
        </p:nvSpPr>
        <p:spPr>
          <a:xfrm>
            <a:off x="457200" y="109538"/>
            <a:ext cx="8455025" cy="1020762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90"/>
                </a:solidFill>
                <a:latin typeface="Arial" charset="0"/>
                <a:ea typeface="ＭＳ Ｐゴシック" charset="0"/>
              </a:rPr>
              <a:t>Obinutuzumab</a:t>
            </a:r>
            <a:br>
              <a:rPr lang="en-US" sz="4000">
                <a:solidFill>
                  <a:srgbClr val="000090"/>
                </a:solidFill>
                <a:latin typeface="Arial" charset="0"/>
                <a:ea typeface="ＭＳ Ｐゴシック" charset="0"/>
              </a:rPr>
            </a:br>
            <a:r>
              <a:rPr lang="en-US" sz="2400" i="1">
                <a:solidFill>
                  <a:srgbClr val="000090"/>
                </a:solidFill>
                <a:latin typeface="Arial" charset="0"/>
                <a:ea typeface="ＭＳ Ｐゴシック" charset="0"/>
              </a:rPr>
              <a:t>A novel glycoengineered Type II humanized anti-CD20 antibody </a:t>
            </a:r>
            <a:endParaRPr lang="en-US" sz="2000" i="1">
              <a:solidFill>
                <a:srgbClr val="000090"/>
              </a:solidFill>
              <a:latin typeface="Arial" charset="0"/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8913"/>
            <a:ext cx="78295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503363"/>
            <a:ext cx="4097338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>
                <a:latin typeface="Arial" charset="0"/>
                <a:ea typeface="ＭＳ Ｐゴシック" charset="0"/>
              </a:rPr>
              <a:t>Donde se manifiesta la LLC?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457200" y="271463"/>
            <a:ext cx="8229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 anchorCtr="1"/>
          <a:lstStyle/>
          <a:p>
            <a:pPr algn="ctr" defTabSz="457200"/>
            <a:r>
              <a:rPr lang="es-ES" sz="3600" b="1">
                <a:latin typeface="Calibri" charset="0"/>
              </a:rPr>
              <a:t>Nuevos Agentes de Tratamiento en la LLC</a:t>
            </a: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827088" y="1484313"/>
            <a:ext cx="76327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57200" indent="-457200" defTabSz="457200">
              <a:spcBef>
                <a:spcPct val="20000"/>
              </a:spcBef>
              <a:buFont typeface="Arial" charset="0"/>
              <a:buNone/>
            </a:pPr>
            <a:r>
              <a:rPr lang="es-ES" sz="3200"/>
              <a:t>IBTK: 		Ibrutinib (Imbruvica)</a:t>
            </a:r>
          </a:p>
          <a:p>
            <a:pPr marL="457200" indent="-457200" defTabSz="457200">
              <a:spcBef>
                <a:spcPct val="20000"/>
              </a:spcBef>
              <a:buFont typeface="Arial" charset="0"/>
              <a:buNone/>
            </a:pPr>
            <a:r>
              <a:rPr lang="es-ES" sz="3200"/>
              <a:t>IPI3Kd: 	Idelalisib (Zydelig)</a:t>
            </a:r>
          </a:p>
          <a:p>
            <a:pPr marL="457200" indent="-457200" defTabSz="457200">
              <a:spcBef>
                <a:spcPct val="20000"/>
              </a:spcBef>
              <a:buFont typeface="Arial" charset="0"/>
              <a:buNone/>
            </a:pPr>
            <a:r>
              <a:rPr lang="es-ES" sz="3200"/>
              <a:t>IBCL2: 		Venetoclax</a:t>
            </a:r>
          </a:p>
          <a:p>
            <a:pPr marL="457200" indent="-457200" defTabSz="457200">
              <a:spcBef>
                <a:spcPct val="20000"/>
              </a:spcBef>
              <a:buFont typeface="Arial" charset="0"/>
              <a:buNone/>
            </a:pPr>
            <a:endParaRPr lang="es-ES" sz="3200"/>
          </a:p>
          <a:p>
            <a:pPr marL="457200" indent="-457200" defTabSz="457200">
              <a:spcBef>
                <a:spcPct val="20000"/>
              </a:spcBef>
              <a:buFont typeface="Arial" charset="0"/>
              <a:buNone/>
            </a:pPr>
            <a:r>
              <a:rPr lang="es-ES" sz="3200"/>
              <a:t>IMIDs: 		Lenalidomida (Revlimid) </a:t>
            </a:r>
          </a:p>
          <a:p>
            <a:pPr marL="457200" indent="-457200" defTabSz="457200">
              <a:spcBef>
                <a:spcPct val="20000"/>
              </a:spcBef>
              <a:buFontTx/>
              <a:buChar char="•"/>
            </a:pPr>
            <a:endParaRPr lang="es-E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93900"/>
            <a:ext cx="4572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CuadroTexto 2"/>
          <p:cNvSpPr txBox="1">
            <a:spLocks noChangeArrowheads="1"/>
          </p:cNvSpPr>
          <p:nvPr/>
        </p:nvSpPr>
        <p:spPr bwMode="auto">
          <a:xfrm>
            <a:off x="1576388" y="5027613"/>
            <a:ext cx="62357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Amplia experiencia en Mieloma y Linfomas</a:t>
            </a:r>
          </a:p>
          <a:p>
            <a:pPr eaLnBrk="1" hangingPunct="1"/>
            <a:r>
              <a:rPr lang="en-US"/>
              <a:t>Multiples mecanismos de acción antitumoral</a:t>
            </a:r>
          </a:p>
          <a:p>
            <a:pPr eaLnBrk="1" hangingPunct="1"/>
            <a:r>
              <a:rPr lang="en-US"/>
              <a:t>Combina bien con AcMo anti-CD20</a:t>
            </a:r>
          </a:p>
          <a:p>
            <a:pPr eaLnBrk="1" hangingPunct="1"/>
            <a:r>
              <a:rPr lang="en-US"/>
              <a:t>Pendiente de encontrar su sitio en la LLC</a:t>
            </a:r>
          </a:p>
        </p:txBody>
      </p:sp>
      <p:sp>
        <p:nvSpPr>
          <p:cNvPr id="38915" name="Título 3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600" b="1">
                <a:solidFill>
                  <a:schemeClr val="tx2"/>
                </a:solidFill>
              </a:rPr>
              <a:t>Lenalidomida, primero de la clase de los Inmunomoduladores (IMID™)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Imbruvica-6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3375"/>
            <a:ext cx="3506788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z="3600" b="1">
                <a:latin typeface="Arial" charset="0"/>
                <a:ea typeface="ＭＳ Ｐゴシック" charset="0"/>
              </a:rPr>
              <a:t>Ibrutinib, primero de la clase I-BTK</a:t>
            </a:r>
          </a:p>
        </p:txBody>
      </p:sp>
      <p:sp>
        <p:nvSpPr>
          <p:cNvPr id="40962" name="Marcador de contenido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Pequeña molécula, inhibidor específico de Tirosina Kinasa de Bruton (BTK)</a:t>
            </a:r>
          </a:p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Vía oral, dosis única 420 mg/dia</a:t>
            </a:r>
          </a:p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s-E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Bloquea la adhesión al tejido y microambiente proliferativo</a:t>
            </a:r>
          </a:p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s-E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Inhibe el crecimiento e induce apoptosis por via independiente de TP53            </a:t>
            </a:r>
          </a:p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No tiene efecto citotóxico sobre células T, NK ni hematopoyéticas</a:t>
            </a:r>
          </a:p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s-ES" sz="2000">
                <a:latin typeface="Arial" charset="0"/>
                <a:ea typeface="ＭＳ Ｐゴシック" charset="0"/>
              </a:rPr>
              <a:t>Perfil de seguridad apto para todas las edades</a:t>
            </a:r>
          </a:p>
          <a:p>
            <a:pPr marL="0" indent="0" defTabSz="457200" eaLnBrk="1" hangingPunct="1">
              <a:buFontTx/>
              <a:buNone/>
            </a:pPr>
            <a:endParaRPr lang="es-ES" sz="2000">
              <a:latin typeface="Arial" charset="0"/>
              <a:ea typeface="ＭＳ Ｐゴシック" charset="0"/>
            </a:endParaRPr>
          </a:p>
        </p:txBody>
      </p:sp>
      <p:grpSp>
        <p:nvGrpSpPr>
          <p:cNvPr id="40963" name="Group 4"/>
          <p:cNvGrpSpPr>
            <a:grpSpLocks noChangeAspect="1"/>
          </p:cNvGrpSpPr>
          <p:nvPr/>
        </p:nvGrpSpPr>
        <p:grpSpPr bwMode="auto">
          <a:xfrm>
            <a:off x="400050" y="1600200"/>
            <a:ext cx="3675063" cy="2560638"/>
            <a:chOff x="0" y="-53238"/>
            <a:chExt cx="8534400" cy="5367130"/>
          </a:xfrm>
        </p:grpSpPr>
        <p:pic>
          <p:nvPicPr>
            <p:cNvPr id="40964" name="Picture 5" descr="C:\Users\bchang\Pictures\PCYC-InhibitsMCLcellmigrationDraft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6" t="13043" r="3810" b="8696"/>
            <a:stretch>
              <a:fillRect/>
            </a:stretch>
          </p:blipFill>
          <p:spPr bwMode="auto">
            <a:xfrm>
              <a:off x="0" y="-53238"/>
              <a:ext cx="8534400" cy="536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49" t="55508" r="22946" b="31635"/>
            <a:stretch>
              <a:fillRect/>
            </a:stretch>
          </p:blipFill>
          <p:spPr bwMode="auto">
            <a:xfrm>
              <a:off x="2862943" y="2763078"/>
              <a:ext cx="554367" cy="111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49" t="55508" r="22946" b="31635"/>
            <a:stretch>
              <a:fillRect/>
            </a:stretch>
          </p:blipFill>
          <p:spPr bwMode="auto">
            <a:xfrm>
              <a:off x="2558143" y="2729826"/>
              <a:ext cx="554367" cy="111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49" t="55508" r="22946" b="31635"/>
            <a:stretch>
              <a:fillRect/>
            </a:stretch>
          </p:blipFill>
          <p:spPr bwMode="auto">
            <a:xfrm>
              <a:off x="2100943" y="2726766"/>
              <a:ext cx="554367" cy="111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49" t="55508" r="22946" b="31635"/>
            <a:stretch>
              <a:fillRect/>
            </a:stretch>
          </p:blipFill>
          <p:spPr bwMode="auto">
            <a:xfrm>
              <a:off x="1643743" y="2747835"/>
              <a:ext cx="554367" cy="111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ht_140723_zydelig_80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3"/>
          <p:cNvSpPr>
            <a:spLocks noGrp="1"/>
          </p:cNvSpPr>
          <p:nvPr>
            <p:ph type="title" idx="4294967295"/>
          </p:nvPr>
        </p:nvSpPr>
        <p:spPr>
          <a:xfrm>
            <a:off x="312738" y="274638"/>
            <a:ext cx="8507412" cy="1143000"/>
          </a:xfrm>
        </p:spPr>
        <p:txBody>
          <a:bodyPr/>
          <a:lstStyle/>
          <a:p>
            <a:pPr eaLnBrk="1" hangingPunct="1"/>
            <a:r>
              <a:rPr lang="es-ES" sz="3600" b="1">
                <a:latin typeface="Arial" charset="0"/>
                <a:ea typeface="ＭＳ Ｐゴシック" charset="0"/>
              </a:rPr>
              <a:t>Idelalisib, primero de la clase I-PI3Kδ</a:t>
            </a:r>
          </a:p>
        </p:txBody>
      </p:sp>
      <p:sp>
        <p:nvSpPr>
          <p:cNvPr id="43010" name="Marcador de contenido 5"/>
          <p:cNvSpPr>
            <a:spLocks noGrp="1"/>
          </p:cNvSpPr>
          <p:nvPr>
            <p:ph sz="half" idx="4294967295"/>
          </p:nvPr>
        </p:nvSpPr>
        <p:spPr>
          <a:xfrm>
            <a:off x="468313" y="4365625"/>
            <a:ext cx="8351837" cy="1760538"/>
          </a:xfrm>
        </p:spPr>
        <p:txBody>
          <a:bodyPr/>
          <a:lstStyle/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Pequeña molécula, inhibidor específico de PI3K-δ </a:t>
            </a:r>
          </a:p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Vía oral, dosis 150 mg/12 horas</a:t>
            </a:r>
          </a:p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s-E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Bloquea la adhesión al tejido y microambiente proliferativo</a:t>
            </a:r>
          </a:p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s-E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Inhibe el crecimiento e induce apoptosis por via independiente de TP53            </a:t>
            </a:r>
          </a:p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No tiene efecto citotóxico sobre células T, NK ni hematopoyéticas</a:t>
            </a:r>
          </a:p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0" indent="0" defTabSz="457200" eaLnBrk="1" hangingPunct="1">
              <a:buFontTx/>
              <a:buNone/>
            </a:pPr>
            <a:r>
              <a:rPr lang="es-ES" sz="2000">
                <a:latin typeface="Arial" charset="0"/>
                <a:ea typeface="ＭＳ Ｐゴシック" charset="0"/>
              </a:rPr>
              <a:t>Perfil de seguridad apto para todas las edades</a:t>
            </a:r>
          </a:p>
          <a:p>
            <a:pPr marL="0" indent="0" defTabSz="457200" eaLnBrk="1" hangingPunct="1">
              <a:buFontTx/>
              <a:buNone/>
            </a:pPr>
            <a:endParaRPr lang="es-ES" sz="2000">
              <a:latin typeface="Arial" charset="0"/>
              <a:ea typeface="ＭＳ Ｐゴシック" charset="0"/>
            </a:endParaRPr>
          </a:p>
        </p:txBody>
      </p:sp>
      <p:pic>
        <p:nvPicPr>
          <p:cNvPr id="43011" name="Picture 5" descr="9-stephen-mulligan-53-6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9"/>
          <a:stretch>
            <a:fillRect/>
          </a:stretch>
        </p:blipFill>
        <p:spPr bwMode="auto">
          <a:xfrm>
            <a:off x="2176463" y="1147763"/>
            <a:ext cx="47720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abbvie-inc-abbv-roche-holding-ltd-adr-rhhby-win-breakthrough-therapy-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9" b="-2"/>
          <a:stretch>
            <a:fillRect/>
          </a:stretch>
        </p:blipFill>
        <p:spPr bwMode="auto">
          <a:xfrm>
            <a:off x="323850" y="887413"/>
            <a:ext cx="844867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ítulo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z="3600" b="1">
                <a:latin typeface="Arial" charset="0"/>
                <a:ea typeface="ＭＳ Ｐゴシック" charset="0"/>
              </a:rPr>
              <a:t>Venetoclax, el mas prometedor de la clase I-BCL-2</a:t>
            </a:r>
          </a:p>
        </p:txBody>
      </p:sp>
      <p:sp>
        <p:nvSpPr>
          <p:cNvPr id="45058" name="Marcador de contenido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Pequeña molécula, inhibidor específico de BCL-2</a:t>
            </a:r>
          </a:p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Vía oral, dosis única 400 mg/dia</a:t>
            </a:r>
          </a:p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s-E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Inhibe el crecimiento e induce apoptosis por via independiente de TP53            </a:t>
            </a:r>
          </a:p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No tiene efecto citotóxico sobre células T, NK ni hematopoyéticas</a:t>
            </a:r>
          </a:p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Produce respuestas rápidas y completas</a:t>
            </a:r>
          </a:p>
          <a:p>
            <a:pPr marL="0" indent="0" defTabSz="457200" eaLnBrk="1" hangingPunct="1">
              <a:spcBef>
                <a:spcPts val="1200"/>
              </a:spcBef>
              <a:buClr>
                <a:srgbClr val="505050"/>
              </a:buClr>
              <a:buFontTx/>
              <a:buNone/>
            </a:pPr>
            <a:r>
              <a:rPr lang="es-ES" sz="2000">
                <a:latin typeface="Arial" charset="0"/>
                <a:ea typeface="ＭＳ Ｐゴシック" charset="0"/>
              </a:rPr>
              <a:t>Perfil de seguridad apto para todas las edades</a:t>
            </a:r>
          </a:p>
          <a:p>
            <a:pPr marL="0" indent="0" defTabSz="457200" eaLnBrk="1" hangingPunct="1">
              <a:buFontTx/>
              <a:buNone/>
            </a:pPr>
            <a:endParaRPr lang="es-ES" sz="2000">
              <a:latin typeface="Arial" charset="0"/>
              <a:ea typeface="ＭＳ Ｐゴシック" charset="0"/>
            </a:endParaRPr>
          </a:p>
        </p:txBody>
      </p:sp>
      <p:pic>
        <p:nvPicPr>
          <p:cNvPr id="4505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12750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91440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557338"/>
            <a:ext cx="73152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>
                <a:latin typeface="Arial" charset="0"/>
                <a:ea typeface="ＭＳ Ｐゴシック" charset="0"/>
              </a:rPr>
              <a:t>Donde nace la LLC?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2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640762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</a:rPr>
              <a:t>Nuevos Agentes de Terapia Dirigida</a:t>
            </a:r>
          </a:p>
        </p:txBody>
      </p:sp>
      <p:sp>
        <p:nvSpPr>
          <p:cNvPr id="46082" name="Marcador de contenido 3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362950" cy="47101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b="1">
                <a:latin typeface="Arial" charset="0"/>
                <a:ea typeface="ＭＳ Ｐゴシック" charset="0"/>
              </a:rPr>
              <a:t>Eficacia</a:t>
            </a:r>
          </a:p>
          <a:p>
            <a:pPr marL="0" indent="0" eaLnBrk="1" hangingPunct="1"/>
            <a:r>
              <a:rPr lang="en-US" sz="2800">
                <a:latin typeface="Arial" charset="0"/>
                <a:ea typeface="ＭＳ Ｐゴシック" charset="0"/>
              </a:rPr>
              <a:t>Estado de IgVH no predice la respuesta</a:t>
            </a:r>
          </a:p>
          <a:p>
            <a:pPr marL="0" indent="0" eaLnBrk="1" hangingPunct="1"/>
            <a:r>
              <a:rPr lang="en-US" sz="2800">
                <a:latin typeface="Arial" charset="0"/>
                <a:ea typeface="ＭＳ Ｐゴシック" charset="0"/>
              </a:rPr>
              <a:t>Genética adversa (del17/TP53) resultados favorables nunca antes conseguidos</a:t>
            </a:r>
          </a:p>
          <a:p>
            <a:pPr marL="0" indent="0" eaLnBrk="1" hangingPunct="1"/>
            <a:r>
              <a:rPr lang="en-US" sz="2800">
                <a:latin typeface="Arial" charset="0"/>
                <a:ea typeface="ＭＳ Ｐゴシック" charset="0"/>
              </a:rPr>
              <a:t>Cambio en el modo de medir la respuesta</a:t>
            </a:r>
          </a:p>
          <a:p>
            <a:pPr marL="0" indent="0" eaLnBrk="1" hangingPunct="1"/>
            <a:endParaRPr lang="en-US" sz="2000">
              <a:latin typeface="Arial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b="1">
                <a:latin typeface="Arial" charset="0"/>
                <a:ea typeface="ＭＳ Ｐゴシック" charset="0"/>
              </a:rPr>
              <a:t>Administración y seguridad</a:t>
            </a:r>
          </a:p>
          <a:p>
            <a:pPr marL="0" indent="0" eaLnBrk="1" hangingPunct="1"/>
            <a:r>
              <a:rPr lang="en-US" sz="2800">
                <a:latin typeface="Arial" charset="0"/>
                <a:ea typeface="ＭＳ Ｐゴシック" charset="0"/>
              </a:rPr>
              <a:t>Via oral, duración de terapia indefinida</a:t>
            </a:r>
          </a:p>
          <a:p>
            <a:pPr marL="0" indent="0" eaLnBrk="1" hangingPunct="1"/>
            <a:r>
              <a:rPr lang="en-US" sz="2800">
                <a:latin typeface="Arial" charset="0"/>
                <a:ea typeface="ＭＳ Ｐゴシック" charset="0"/>
              </a:rPr>
              <a:t>Seguridad, mejor que la quimioterapia</a:t>
            </a:r>
          </a:p>
          <a:p>
            <a:pPr marL="0" indent="0" eaLnBrk="1" hangingPunct="1"/>
            <a:r>
              <a:rPr lang="en-US" sz="2800">
                <a:latin typeface="Arial" charset="0"/>
                <a:ea typeface="ＭＳ Ｐゴシック" charset="0"/>
              </a:rPr>
              <a:t>Aplicables a pacientes saludables y condicionados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Agrupar 2"/>
          <p:cNvGrpSpPr>
            <a:grpSpLocks/>
          </p:cNvGrpSpPr>
          <p:nvPr/>
        </p:nvGrpSpPr>
        <p:grpSpPr bwMode="auto">
          <a:xfrm>
            <a:off x="357188" y="2049463"/>
            <a:ext cx="8535987" cy="4643437"/>
            <a:chOff x="357189" y="1920900"/>
            <a:chExt cx="8535986" cy="4644148"/>
          </a:xfrm>
        </p:grpSpPr>
        <p:sp>
          <p:nvSpPr>
            <p:cNvPr id="47116" name="TextBox 13"/>
            <p:cNvSpPr txBox="1">
              <a:spLocks noChangeArrowheads="1"/>
            </p:cNvSpPr>
            <p:nvPr/>
          </p:nvSpPr>
          <p:spPr bwMode="auto">
            <a:xfrm>
              <a:off x="357189" y="5725584"/>
              <a:ext cx="1982787" cy="8309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i="1">
                  <a:latin typeface="Calibri" charset="0"/>
                </a:rPr>
                <a:t> </a:t>
              </a:r>
              <a:r>
                <a:rPr lang="en-GB" b="1" i="1">
                  <a:latin typeface="Calibri" charset="0"/>
                </a:rPr>
                <a:t>FIT (Go Go)</a:t>
              </a:r>
            </a:p>
            <a:p>
              <a:r>
                <a:rPr lang="en-GB" b="1" i="1">
                  <a:solidFill>
                    <a:srgbClr val="FF0000"/>
                  </a:solidFill>
                  <a:latin typeface="Calibri" charset="0"/>
                </a:rPr>
                <a:t>SALUDABLE</a:t>
              </a:r>
              <a:endParaRPr lang="en-GB" b="1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47117" name="TextBox 14"/>
            <p:cNvSpPr txBox="1">
              <a:spLocks noChangeArrowheads="1"/>
            </p:cNvSpPr>
            <p:nvPr/>
          </p:nvSpPr>
          <p:spPr bwMode="auto">
            <a:xfrm>
              <a:off x="6804025" y="5725584"/>
              <a:ext cx="2089150" cy="8309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b="1">
                  <a:latin typeface="Calibri" charset="0"/>
                </a:rPr>
                <a:t>FRAIL (No Go)</a:t>
              </a:r>
            </a:p>
            <a:p>
              <a:r>
                <a:rPr lang="en-GB" b="1">
                  <a:solidFill>
                    <a:srgbClr val="FF0000"/>
                  </a:solidFill>
                  <a:latin typeface="Calibri" charset="0"/>
                </a:rPr>
                <a:t>FRAGIL</a:t>
              </a:r>
            </a:p>
          </p:txBody>
        </p:sp>
        <p:grpSp>
          <p:nvGrpSpPr>
            <p:cNvPr id="47118" name="Agrupar 1"/>
            <p:cNvGrpSpPr>
              <a:grpSpLocks/>
            </p:cNvGrpSpPr>
            <p:nvPr/>
          </p:nvGrpSpPr>
          <p:grpSpPr bwMode="auto">
            <a:xfrm>
              <a:off x="571501" y="1920900"/>
              <a:ext cx="7858125" cy="3632200"/>
              <a:chOff x="571501" y="1663700"/>
              <a:chExt cx="7858125" cy="36322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71501" y="5296456"/>
                <a:ext cx="785812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Freeform 9"/>
              <p:cNvSpPr/>
              <p:nvPr/>
            </p:nvSpPr>
            <p:spPr>
              <a:xfrm>
                <a:off x="646114" y="1709744"/>
                <a:ext cx="7772399" cy="3459693"/>
              </a:xfrm>
              <a:custGeom>
                <a:avLst/>
                <a:gdLst>
                  <a:gd name="connsiteX0" fmla="*/ 0 w 7772400"/>
                  <a:gd name="connsiteY0" fmla="*/ 3457904 h 3457904"/>
                  <a:gd name="connsiteX1" fmla="*/ 4903076 w 7772400"/>
                  <a:gd name="connsiteY1" fmla="*/ 21021 h 3457904"/>
                  <a:gd name="connsiteX2" fmla="*/ 7772400 w 7772400"/>
                  <a:gd name="connsiteY2" fmla="*/ 3331779 h 345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72400" h="3457904">
                    <a:moveTo>
                      <a:pt x="0" y="3457904"/>
                    </a:moveTo>
                    <a:cubicBezTo>
                      <a:pt x="1803838" y="1749973"/>
                      <a:pt x="3607676" y="42042"/>
                      <a:pt x="4903076" y="21021"/>
                    </a:cubicBezTo>
                    <a:cubicBezTo>
                      <a:pt x="6198476" y="0"/>
                      <a:pt x="6985438" y="1665889"/>
                      <a:pt x="7772400" y="3331779"/>
                    </a:cubicBezTo>
                  </a:path>
                </a:pathLst>
              </a:cu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400" i="1"/>
              </a:p>
            </p:txBody>
          </p:sp>
          <p:grpSp>
            <p:nvGrpSpPr>
              <p:cNvPr id="47122" name="Group 29"/>
              <p:cNvGrpSpPr>
                <a:grpSpLocks/>
              </p:cNvGrpSpPr>
              <p:nvPr/>
            </p:nvGrpSpPr>
            <p:grpSpPr bwMode="auto">
              <a:xfrm>
                <a:off x="3563939" y="1663700"/>
                <a:ext cx="2808287" cy="3530600"/>
                <a:chOff x="3671627" y="1680001"/>
                <a:chExt cx="2438234" cy="3529489"/>
              </a:xfrm>
            </p:grpSpPr>
            <p:cxnSp>
              <p:nvCxnSpPr>
                <p:cNvPr id="47123" name="Straight Connector 2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921396" y="3459259"/>
                  <a:ext cx="3500462" cy="0"/>
                </a:xfrm>
                <a:prstGeom prst="line">
                  <a:avLst/>
                </a:prstGeom>
                <a:noFill/>
                <a:ln w="76200">
                  <a:solidFill>
                    <a:srgbClr val="A4004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124" name="Straight Connector 2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59630" y="3430232"/>
                  <a:ext cx="3500462" cy="0"/>
                </a:xfrm>
                <a:prstGeom prst="line">
                  <a:avLst/>
                </a:prstGeom>
                <a:noFill/>
                <a:ln w="57150">
                  <a:solidFill>
                    <a:srgbClr val="A4004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47119" name="TextBox 13"/>
            <p:cNvSpPr txBox="1">
              <a:spLocks noChangeArrowheads="1"/>
            </p:cNvSpPr>
            <p:nvPr/>
          </p:nvSpPr>
          <p:spPr bwMode="auto">
            <a:xfrm>
              <a:off x="3419476" y="5734051"/>
              <a:ext cx="3097213" cy="8309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i="1">
                  <a:latin typeface="Calibri" charset="0"/>
                </a:rPr>
                <a:t> </a:t>
              </a:r>
              <a:r>
                <a:rPr lang="en-GB" b="1" i="1">
                  <a:latin typeface="Calibri" charset="0"/>
                </a:rPr>
                <a:t>UNFIT (Slow Go)</a:t>
              </a:r>
            </a:p>
            <a:p>
              <a:r>
                <a:rPr lang="en-GB" b="1" i="1">
                  <a:solidFill>
                    <a:srgbClr val="FF0000"/>
                  </a:solidFill>
                  <a:latin typeface="Calibri" charset="0"/>
                </a:rPr>
                <a:t>CONDICIONADO</a:t>
              </a:r>
              <a:r>
                <a:rPr lang="en-GB" b="1" i="1">
                  <a:latin typeface="Calibri" charset="0"/>
                </a:rPr>
                <a:t>	</a:t>
              </a:r>
              <a:endParaRPr lang="en-GB" b="1">
                <a:latin typeface="Calibri" charset="0"/>
              </a:endParaRPr>
            </a:p>
          </p:txBody>
        </p:sp>
      </p:grp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46113" y="4292600"/>
            <a:ext cx="2846387" cy="685800"/>
          </a:xfrm>
          <a:prstGeom prst="leftRightArrow">
            <a:avLst>
              <a:gd name="adj1" fmla="val 50000"/>
              <a:gd name="adj2" fmla="val 75572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cs typeface="Arial" charset="0"/>
              </a:rPr>
              <a:t>FCR</a:t>
            </a: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5508625" y="4256088"/>
            <a:ext cx="1727200" cy="685800"/>
          </a:xfrm>
          <a:prstGeom prst="leftRightArrow">
            <a:avLst>
              <a:gd name="adj1" fmla="val 50000"/>
              <a:gd name="adj2" fmla="val 75572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 err="1">
                <a:cs typeface="Arial" charset="0"/>
              </a:rPr>
              <a:t>Bendamustina</a:t>
            </a:r>
            <a:endParaRPr lang="es-ES" dirty="0">
              <a:cs typeface="Arial" charset="0"/>
            </a:endParaRP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>
            <a:off x="6588125" y="4830763"/>
            <a:ext cx="1758950" cy="685800"/>
          </a:xfrm>
          <a:prstGeom prst="leftRightArrow">
            <a:avLst>
              <a:gd name="adj1" fmla="val 50000"/>
              <a:gd name="adj2" fmla="val 75572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 err="1">
                <a:cs typeface="Arial" charset="0"/>
              </a:rPr>
              <a:t>Clorambucil</a:t>
            </a:r>
            <a:endParaRPr lang="es-ES" dirty="0">
              <a:cs typeface="Arial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3779838" y="4903788"/>
            <a:ext cx="2520950" cy="685800"/>
          </a:xfrm>
          <a:prstGeom prst="leftRightArrow">
            <a:avLst>
              <a:gd name="adj1" fmla="val 50000"/>
              <a:gd name="adj2" fmla="val 75572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Fludarabina ± Ciclo</a:t>
            </a: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2339975" y="3716338"/>
            <a:ext cx="2808288" cy="685800"/>
          </a:xfrm>
          <a:prstGeom prst="leftRightArrow">
            <a:avLst>
              <a:gd name="adj1" fmla="val 50000"/>
              <a:gd name="adj2" fmla="val 75572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cs typeface="Arial" charset="0"/>
              </a:rPr>
              <a:t>R-</a:t>
            </a:r>
            <a:r>
              <a:rPr lang="es-ES" dirty="0" err="1">
                <a:cs typeface="Arial" charset="0"/>
              </a:rPr>
              <a:t>Benda</a:t>
            </a:r>
            <a:endParaRPr lang="es-ES" dirty="0">
              <a:cs typeface="Arial" charset="0"/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611188" y="2349500"/>
            <a:ext cx="5984875" cy="685800"/>
          </a:xfrm>
          <a:prstGeom prst="leftRightArrow">
            <a:avLst>
              <a:gd name="adj1" fmla="val 50000"/>
              <a:gd name="adj2" fmla="val 7557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 err="1">
                <a:cs typeface="Arial" charset="0"/>
              </a:rPr>
              <a:t>Ibrutinib</a:t>
            </a:r>
            <a:r>
              <a:rPr lang="es-ES" dirty="0">
                <a:cs typeface="Arial" charset="0"/>
              </a:rPr>
              <a:t> o </a:t>
            </a:r>
            <a:r>
              <a:rPr lang="es-ES" dirty="0" err="1">
                <a:cs typeface="Arial" charset="0"/>
              </a:rPr>
              <a:t>Idelalisib</a:t>
            </a:r>
            <a:r>
              <a:rPr lang="es-ES" dirty="0">
                <a:cs typeface="Arial" charset="0"/>
              </a:rPr>
              <a:t>-Rituximab</a:t>
            </a:r>
          </a:p>
        </p:txBody>
      </p:sp>
      <p:sp>
        <p:nvSpPr>
          <p:cNvPr id="21" name="18 CuadroTexto"/>
          <p:cNvSpPr txBox="1">
            <a:spLocks noChangeArrowheads="1"/>
          </p:cNvSpPr>
          <p:nvPr/>
        </p:nvSpPr>
        <p:spPr bwMode="auto">
          <a:xfrm>
            <a:off x="4525963" y="1068388"/>
            <a:ext cx="4572000" cy="7080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2000" dirty="0"/>
              <a:t>Pacientes </a:t>
            </a:r>
            <a:r>
              <a:rPr lang="es-ES" sz="2000" dirty="0" err="1"/>
              <a:t>pretratados</a:t>
            </a:r>
            <a:r>
              <a:rPr lang="es-ES" sz="2000" dirty="0" smtClean="0"/>
              <a:t>/LLC alto riesgo</a:t>
            </a:r>
          </a:p>
          <a:p>
            <a:pPr eaLnBrk="1" hangingPunct="1">
              <a:defRPr/>
            </a:pPr>
            <a:r>
              <a:rPr lang="es-ES" sz="2000" dirty="0"/>
              <a:t>Presencia de del17p o mutación </a:t>
            </a:r>
            <a:r>
              <a:rPr lang="es-ES" sz="2000" dirty="0" smtClean="0"/>
              <a:t>TP53</a:t>
            </a:r>
            <a:endParaRPr lang="es-ES" sz="2000" dirty="0"/>
          </a:p>
        </p:txBody>
      </p:sp>
      <p:sp>
        <p:nvSpPr>
          <p:cNvPr id="22" name="18 CuadroTexto"/>
          <p:cNvSpPr txBox="1">
            <a:spLocks noChangeArrowheads="1"/>
          </p:cNvSpPr>
          <p:nvPr/>
        </p:nvSpPr>
        <p:spPr bwMode="auto">
          <a:xfrm>
            <a:off x="34925" y="1068388"/>
            <a:ext cx="4491038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2000" dirty="0"/>
              <a:t>Necesidad de terapia en primera </a:t>
            </a:r>
            <a:r>
              <a:rPr lang="es-ES" sz="2000" dirty="0" smtClean="0"/>
              <a:t>línea</a:t>
            </a:r>
          </a:p>
          <a:p>
            <a:pPr eaLnBrk="1" hangingPunct="1">
              <a:defRPr/>
            </a:pPr>
            <a:r>
              <a:rPr lang="es-ES" sz="2000" dirty="0" smtClean="0"/>
              <a:t>Ausencia </a:t>
            </a:r>
            <a:r>
              <a:rPr lang="es-ES" sz="2000" dirty="0"/>
              <a:t>de del17p o mutación </a:t>
            </a:r>
            <a:r>
              <a:rPr lang="es-ES" sz="2000" dirty="0" smtClean="0"/>
              <a:t>TP53</a:t>
            </a:r>
            <a:endParaRPr lang="es-ES" sz="2000" dirty="0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3635375" y="3030538"/>
            <a:ext cx="2808288" cy="685800"/>
          </a:xfrm>
          <a:prstGeom prst="leftRightArrow">
            <a:avLst>
              <a:gd name="adj1" fmla="val 50000"/>
              <a:gd name="adj2" fmla="val 75572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cs typeface="Arial" charset="0"/>
              </a:rPr>
              <a:t>Ga-</a:t>
            </a:r>
            <a:r>
              <a:rPr lang="es-ES" dirty="0" err="1">
                <a:cs typeface="Arial" charset="0"/>
              </a:rPr>
              <a:t>Clorambucil</a:t>
            </a:r>
            <a:r>
              <a:rPr lang="es-ES" dirty="0">
                <a:cs typeface="Arial" charset="0"/>
              </a:rPr>
              <a:t>, otros</a:t>
            </a: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827088" y="4941888"/>
            <a:ext cx="2881312" cy="685800"/>
          </a:xfrm>
          <a:prstGeom prst="leftRightArrow">
            <a:avLst>
              <a:gd name="adj1" fmla="val 50000"/>
              <a:gd name="adj2" fmla="val 7557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cs typeface="Arial" charset="0"/>
              </a:rPr>
              <a:t>Trasplante Alogénico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3 Título"/>
          <p:cNvSpPr>
            <a:spLocks noGrp="1"/>
          </p:cNvSpPr>
          <p:nvPr>
            <p:ph type="ctrTitle" idx="4294967295"/>
          </p:nvPr>
        </p:nvSpPr>
        <p:spPr>
          <a:xfrm>
            <a:off x="685800" y="333375"/>
            <a:ext cx="7772400" cy="1470025"/>
          </a:xfrm>
        </p:spPr>
        <p:txBody>
          <a:bodyPr/>
          <a:lstStyle/>
          <a:p>
            <a:pPr eaLnBrk="1" hangingPunct="1"/>
            <a:r>
              <a:rPr lang="es-ES">
                <a:solidFill>
                  <a:schemeClr val="accent2"/>
                </a:solidFill>
                <a:latin typeface="Arial" charset="0"/>
                <a:ea typeface="ＭＳ Ｐゴシック" charset="0"/>
              </a:rPr>
              <a:t>Muchas gracias</a:t>
            </a:r>
          </a:p>
        </p:txBody>
      </p:sp>
      <p:sp>
        <p:nvSpPr>
          <p:cNvPr id="49154" name="4 Subtítulo"/>
          <p:cNvSpPr>
            <a:spLocks noGrp="1"/>
          </p:cNvSpPr>
          <p:nvPr>
            <p:ph type="subTitle" idx="4294967295"/>
          </p:nvPr>
        </p:nvSpPr>
        <p:spPr>
          <a:xfrm>
            <a:off x="1979613" y="5540375"/>
            <a:ext cx="5184775" cy="6254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ES">
                <a:latin typeface="Arial" charset="0"/>
                <a:ea typeface="ＭＳ Ｐゴシック" charset="0"/>
              </a:rPr>
              <a:t>drjdelaserna@gmail.com</a:t>
            </a:r>
          </a:p>
        </p:txBody>
      </p:sp>
      <p:pic>
        <p:nvPicPr>
          <p:cNvPr id="49155" name="Picture 2" descr="pregu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55800"/>
            <a:ext cx="48006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778000"/>
            <a:ext cx="5080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/>
          <a:lstStyle/>
          <a:p>
            <a:pPr eaLnBrk="1" hangingPunct="1"/>
            <a:r>
              <a:rPr lang="es-ES" sz="3600">
                <a:latin typeface="Arial" charset="0"/>
                <a:ea typeface="ＭＳ Ｐゴシック" charset="0"/>
              </a:rPr>
              <a:t>Donde está la médula ósea productiva?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>
                <a:latin typeface="Arial" charset="0"/>
                <a:ea typeface="ＭＳ Ｐゴシック" charset="0"/>
              </a:rPr>
              <a:t>Diagnóstico de LLC</a:t>
            </a:r>
          </a:p>
        </p:txBody>
      </p:sp>
      <p:sp>
        <p:nvSpPr>
          <p:cNvPr id="9218" name="Marcador de conteni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 defTabSz="457200" eaLnBrk="1" hangingPunct="1">
              <a:buFontTx/>
              <a:buNone/>
            </a:pPr>
            <a:r>
              <a:rPr lang="es-ES" sz="2800" b="1">
                <a:latin typeface="Arial" charset="0"/>
                <a:ea typeface="ＭＳ Ｐゴシック" charset="0"/>
              </a:rPr>
              <a:t>Linfocitosis B monoclonal en sangre &gt; 5.000/ul</a:t>
            </a:r>
          </a:p>
          <a:p>
            <a:pPr marL="0" indent="0" defTabSz="457200" eaLnBrk="1" hangingPunct="1"/>
            <a:endParaRPr lang="es-ES" sz="2800">
              <a:latin typeface="Arial" charset="0"/>
              <a:ea typeface="ＭＳ Ｐゴシック" charset="0"/>
            </a:endParaRPr>
          </a:p>
          <a:p>
            <a:pPr marL="0" indent="0" defTabSz="457200" eaLnBrk="1" hangingPunct="1"/>
            <a:r>
              <a:rPr lang="es-ES" sz="2800">
                <a:latin typeface="Arial" charset="0"/>
                <a:ea typeface="ＭＳ Ｐゴシック" charset="0"/>
              </a:rPr>
              <a:t>Análisis rutinario de sangre con hemograma</a:t>
            </a:r>
          </a:p>
          <a:p>
            <a:pPr marL="0" indent="0" defTabSz="457200" eaLnBrk="1" hangingPunct="1"/>
            <a:endParaRPr lang="es-ES" sz="2800">
              <a:latin typeface="Arial" charset="0"/>
              <a:ea typeface="ＭＳ Ｐゴシック" charset="0"/>
            </a:endParaRPr>
          </a:p>
          <a:p>
            <a:pPr marL="0" indent="0" defTabSz="457200" eaLnBrk="1" hangingPunct="1"/>
            <a:r>
              <a:rPr lang="es-ES" sz="2800">
                <a:latin typeface="Arial" charset="0"/>
                <a:ea typeface="ＭＳ Ｐゴシック" charset="0"/>
              </a:rPr>
              <a:t>Examen de un frotis al microscopio</a:t>
            </a:r>
          </a:p>
          <a:p>
            <a:pPr marL="0" indent="0" defTabSz="457200" eaLnBrk="1" hangingPunct="1"/>
            <a:endParaRPr lang="es-ES" sz="2800">
              <a:latin typeface="Arial" charset="0"/>
              <a:ea typeface="ＭＳ Ｐゴシック" charset="0"/>
            </a:endParaRPr>
          </a:p>
          <a:p>
            <a:pPr marL="0" indent="0" defTabSz="457200" eaLnBrk="1" hangingPunct="1"/>
            <a:r>
              <a:rPr lang="es-ES" sz="2800">
                <a:latin typeface="Arial" charset="0"/>
                <a:ea typeface="ＭＳ Ｐゴシック" charset="0"/>
              </a:rPr>
              <a:t>Linfocitosis B monoclonal con fenotipo de LLC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6084888" y="6381750"/>
            <a:ext cx="2808287" cy="368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s-ES" dirty="0" err="1">
                <a:ea typeface="+mn-ea"/>
                <a:cs typeface="+mn-cs"/>
              </a:rPr>
              <a:t>Hallek</a:t>
            </a:r>
            <a:r>
              <a:rPr lang="es-ES" dirty="0">
                <a:ea typeface="+mn-ea"/>
                <a:cs typeface="+mn-cs"/>
              </a:rPr>
              <a:t> IWCLL </a:t>
            </a:r>
            <a:r>
              <a:rPr lang="es-ES" dirty="0" err="1">
                <a:ea typeface="+mn-ea"/>
                <a:cs typeface="+mn-cs"/>
              </a:rPr>
              <a:t>Blood</a:t>
            </a:r>
            <a:r>
              <a:rPr lang="es-ES" dirty="0">
                <a:ea typeface="+mn-ea"/>
                <a:cs typeface="+mn-cs"/>
              </a:rPr>
              <a:t> 2008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ítulo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>
                <a:latin typeface="Arial" charset="0"/>
                <a:ea typeface="ＭＳ Ｐゴシック" charset="0"/>
              </a:rPr>
              <a:t>Análisis: Morfología celular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698" b="-1259"/>
          <a:stretch/>
        </p:blipFill>
        <p:spPr>
          <a:xfrm rot="5400000">
            <a:off x="-301059" y="2518476"/>
            <a:ext cx="4038600" cy="2689411"/>
          </a:xfr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243" name="Marcador de contenido 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5383" r="24458" b="5383"/>
          <a:stretch>
            <a:fillRect/>
          </a:stretch>
        </p:blipFill>
        <p:spPr>
          <a:xfrm>
            <a:off x="6305550" y="1843088"/>
            <a:ext cx="2570163" cy="4040187"/>
          </a:xfrm>
        </p:spPr>
      </p:pic>
      <p:pic>
        <p:nvPicPr>
          <p:cNvPr id="10244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9" t="449" b="31554"/>
          <a:stretch>
            <a:fillRect/>
          </a:stretch>
        </p:blipFill>
        <p:spPr bwMode="auto">
          <a:xfrm>
            <a:off x="3092450" y="1844675"/>
            <a:ext cx="31972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ítulo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>
                <a:latin typeface="Arial" charset="0"/>
                <a:ea typeface="ＭＳ Ｐゴシック" charset="0"/>
              </a:rPr>
              <a:t>Análisis de biomarcadores</a:t>
            </a:r>
          </a:p>
        </p:txBody>
      </p:sp>
      <p:pic>
        <p:nvPicPr>
          <p:cNvPr id="1126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663700"/>
            <a:ext cx="47752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74613"/>
            <a:ext cx="44910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373438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Marcador de contenido 6" descr="CBC count flow cytometer diagram Fig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7948" r="9694" b="11089"/>
          <a:stretch>
            <a:fillRect/>
          </a:stretch>
        </p:blipFill>
        <p:spPr bwMode="auto">
          <a:xfrm>
            <a:off x="4565650" y="74613"/>
            <a:ext cx="4443413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983</Words>
  <Application>Microsoft Macintosh PowerPoint</Application>
  <PresentationFormat>Presentación en pantalla (4:3)</PresentationFormat>
  <Paragraphs>225</Paragraphs>
  <Slides>42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Arial</vt:lpstr>
      <vt:lpstr>ＭＳ Ｐゴシック</vt:lpstr>
      <vt:lpstr>Calibri</vt:lpstr>
      <vt:lpstr>Wingdings</vt:lpstr>
      <vt:lpstr>Diseño predeterminado</vt:lpstr>
      <vt:lpstr>1_Diseño predeterminado</vt:lpstr>
      <vt:lpstr>Leucemia Linfocítica Crónica</vt:lpstr>
      <vt:lpstr>Que es la LLC?</vt:lpstr>
      <vt:lpstr>Donde se manifiesta la LLC?</vt:lpstr>
      <vt:lpstr>Donde nace la LLC?</vt:lpstr>
      <vt:lpstr>Donde está la médula ósea productiva?</vt:lpstr>
      <vt:lpstr>Diagnóstico de LLC</vt:lpstr>
      <vt:lpstr>Análisis: Morfología celular</vt:lpstr>
      <vt:lpstr>Análisis de biomarcadores</vt:lpstr>
      <vt:lpstr>Presentación de PowerPoint</vt:lpstr>
      <vt:lpstr>Presentación de PowerPoint</vt:lpstr>
      <vt:lpstr>Algunos datos de la LLC</vt:lpstr>
      <vt:lpstr>Factores Pronósticos</vt:lpstr>
      <vt:lpstr>Hay que tratar a las personas</vt:lpstr>
      <vt:lpstr>Comorbilidades </vt:lpstr>
      <vt:lpstr>Dependencia o Fragilidad </vt:lpstr>
      <vt:lpstr>Tratamientos y su efectividad</vt:lpstr>
      <vt:lpstr>¿Cual es el tratamiento mas eficaz?</vt:lpstr>
      <vt:lpstr>Presentación de PowerPoint</vt:lpstr>
      <vt:lpstr>Presentación de PowerPoint</vt:lpstr>
      <vt:lpstr>Trasplante alogénico</vt:lpstr>
      <vt:lpstr>Presentación de PowerPoint</vt:lpstr>
      <vt:lpstr>      Via oral vs. Intravenoso</vt:lpstr>
      <vt:lpstr>Presentación de PowerPoint</vt:lpstr>
      <vt:lpstr>Presentación de PowerPoint</vt:lpstr>
      <vt:lpstr>Quimio-Inmunoterapia</vt:lpstr>
      <vt:lpstr>Presentación de PowerPoint</vt:lpstr>
      <vt:lpstr>Presentación de PowerPoint</vt:lpstr>
      <vt:lpstr>Obinutuzumab A novel glycoengineered Type II humanized anti-CD20 antibody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Ibrutinib, primero de la clase I-BTK</vt:lpstr>
      <vt:lpstr>Presentación de PowerPoint</vt:lpstr>
      <vt:lpstr>Idelalisib, primero de la clase I-PI3Kδ</vt:lpstr>
      <vt:lpstr>Presentación de PowerPoint</vt:lpstr>
      <vt:lpstr>Venetoclax, el mas prometedor de la clase I-BCL-2</vt:lpstr>
      <vt:lpstr>Presentación de PowerPoint</vt:lpstr>
      <vt:lpstr>Nuevos Agentes de Terapia Dirigida</vt:lpstr>
      <vt:lpstr>Presentación de PowerPoint</vt:lpstr>
      <vt:lpstr>Muchas gracias</vt:lpstr>
    </vt:vector>
  </TitlesOfParts>
  <Company>HOSPITAL 12 DE OCTUBRE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Leucemia Linfocítica Crónica (LLC)</dc:title>
  <dc:creator>HOSPITAL 12 DE OCTUBRE</dc:creator>
  <cp:lastModifiedBy>Javier de la Serna </cp:lastModifiedBy>
  <cp:revision>10</cp:revision>
  <dcterms:created xsi:type="dcterms:W3CDTF">2014-11-07T18:41:23Z</dcterms:created>
  <dcterms:modified xsi:type="dcterms:W3CDTF">2015-11-28T14:06:29Z</dcterms:modified>
</cp:coreProperties>
</file>